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0" r:id="rId2"/>
    <p:sldMasterId id="2147483666" r:id="rId3"/>
    <p:sldMasterId id="2147483668" r:id="rId4"/>
  </p:sldMasterIdLst>
  <p:notesMasterIdLst>
    <p:notesMasterId r:id="rId28"/>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80" r:id="rId18"/>
    <p:sldId id="270" r:id="rId19"/>
    <p:sldId id="271" r:id="rId20"/>
    <p:sldId id="272" r:id="rId21"/>
    <p:sldId id="273" r:id="rId22"/>
    <p:sldId id="274" r:id="rId23"/>
    <p:sldId id="275" r:id="rId24"/>
    <p:sldId id="277" r:id="rId25"/>
    <p:sldId id="278" r:id="rId26"/>
    <p:sldId id="279" r:id="rId27"/>
  </p:sldIdLst>
  <p:sldSz cx="9144000" cy="6858000" type="screen4x3"/>
  <p:notesSz cx="7010400" cy="9296400"/>
  <p:embeddedFontLst>
    <p:embeddedFont>
      <p:font typeface="Garamond" panose="02020404030301010803" pitchFamily="18" charset="0"/>
      <p:regular r:id="rId29"/>
      <p:bold r:id="rId30"/>
      <p:italic r:id="rId31"/>
      <p:boldItalic r:id="rId32"/>
    </p:embeddedFont>
    <p:embeddedFont>
      <p:font typeface="Trebuchet MS" panose="020B0603020202020204" pitchFamily="34" charset="0"/>
      <p:regular r:id="rId33"/>
      <p:bold r:id="rId34"/>
      <p:italic r:id="rId35"/>
      <p:boldItalic r:id="rId36"/>
    </p:embeddedFont>
    <p:embeddedFont>
      <p:font typeface="Verdana" panose="020B0604030504040204" pitchFamily="34" charset="0"/>
      <p:regular r:id="rId37"/>
      <p:bold r:id="rId38"/>
      <p:italic r:id="rId39"/>
      <p:boldItalic r:id="rId4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2D200454-40CA-4A62-9FC3-DE9A4176ACB9}">
      <p15:notesGuideLst xmlns:p15="http://schemas.microsoft.com/office/powerpoint/2012/main">
        <p15:guide id="1" orient="horz" pos="2928">
          <p15:clr>
            <a:srgbClr val="000000"/>
          </p15:clr>
        </p15:guide>
        <p15:guide id="2" pos="2208">
          <p15:clr>
            <a:srgbClr val="000000"/>
          </p15:clr>
        </p15:guide>
      </p15:notes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2" roundtripDataSignature="AMtx7mhhLbK9wmhmA/WsfxM0v6R9B+D4v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77A135-A6A3-4DAF-BA69-FDAE2478DF5C}">
  <a:tblStyle styleId="{6977A135-A6A3-4DAF-BA69-FDAE2478DF5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3" d="100"/>
          <a:sy n="43" d="100"/>
        </p:scale>
        <p:origin x="1104" y="36"/>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font" Target="fonts/font11.fntdata"/><Relationship Id="rId21" Type="http://schemas.openxmlformats.org/officeDocument/2006/relationships/slide" Target="slides/slide17.xml"/><Relationship Id="rId34" Type="http://schemas.openxmlformats.org/officeDocument/2006/relationships/font" Target="fonts/font6.fntdata"/><Relationship Id="rId42" Type="http://customschemas.google.com/relationships/presentationmetadata" Target="metadata"/><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4.fntdata"/><Relationship Id="rId37" Type="http://schemas.openxmlformats.org/officeDocument/2006/relationships/font" Target="fonts/font9.fntdata"/><Relationship Id="rId40" Type="http://schemas.openxmlformats.org/officeDocument/2006/relationships/font" Target="fonts/font12.fntdata"/><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36" Type="http://schemas.openxmlformats.org/officeDocument/2006/relationships/font" Target="fonts/font8.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3.fntdata"/><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font" Target="fonts/font2.fntdata"/><Relationship Id="rId35" Type="http://schemas.openxmlformats.org/officeDocument/2006/relationships/font" Target="fonts/font7.fntdata"/><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font" Target="fonts/font5.fntdata"/><Relationship Id="rId38" Type="http://schemas.openxmlformats.org/officeDocument/2006/relationships/font" Target="fonts/font10.fntdata"/><Relationship Id="rId46" Type="http://schemas.openxmlformats.org/officeDocument/2006/relationships/tableStyles" Target="tableStyles.xml"/><Relationship Id="rId20" Type="http://schemas.openxmlformats.org/officeDocument/2006/relationships/slide" Target="slides/slide1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8475" cy="465137"/>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1pPr>
            <a:lvl2pPr marR="0" lvl="1"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2pPr>
            <a:lvl3pPr marR="0" lvl="2"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3pPr>
            <a:lvl4pPr marR="0" lvl="3"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4pPr>
            <a:lvl5pPr marR="0" lvl="4"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5pPr>
            <a:lvl6pPr marR="0" lvl="5"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6pPr>
            <a:lvl7pPr marR="0" lvl="6"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7pPr>
            <a:lvl8pPr marR="0" lvl="7"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8pPr>
            <a:lvl9pPr marR="0" lvl="8"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9pPr>
          </a:lstStyle>
          <a:p>
            <a:endParaRPr/>
          </a:p>
        </p:txBody>
      </p:sp>
      <p:sp>
        <p:nvSpPr>
          <p:cNvPr id="4" name="Google Shape;4;n"/>
          <p:cNvSpPr txBox="1">
            <a:spLocks noGrp="1"/>
          </p:cNvSpPr>
          <p:nvPr>
            <p:ph type="dt" idx="10"/>
          </p:nvPr>
        </p:nvSpPr>
        <p:spPr>
          <a:xfrm>
            <a:off x="3970337" y="0"/>
            <a:ext cx="3038475" cy="465137"/>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1pPr>
            <a:lvl2pPr marR="0" lvl="1"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2pPr>
            <a:lvl3pPr marR="0" lvl="2"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3pPr>
            <a:lvl4pPr marR="0" lvl="3"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4pPr>
            <a:lvl5pPr marR="0" lvl="4"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5pPr>
            <a:lvl6pPr marR="0" lvl="5"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6pPr>
            <a:lvl7pPr marR="0" lvl="6"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7pPr>
            <a:lvl8pPr marR="0" lvl="7"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8pPr>
            <a:lvl9pPr marR="0" lvl="8"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9pPr>
          </a:lstStyle>
          <a:p>
            <a:endParaRPr/>
          </a:p>
        </p:txBody>
      </p:sp>
      <p:sp>
        <p:nvSpPr>
          <p:cNvPr id="5" name="Google Shape;5;n"/>
          <p:cNvSpPr>
            <a:spLocks noGrp="1" noRot="1" noChangeAspect="1"/>
          </p:cNvSpPr>
          <p:nvPr>
            <p:ph type="sldImg" idx="3"/>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829675"/>
            <a:ext cx="3038475" cy="465137"/>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1pPr>
            <a:lvl2pPr marR="0" lvl="1"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2pPr>
            <a:lvl3pPr marR="0" lvl="2"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3pPr>
            <a:lvl4pPr marR="0" lvl="3"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4pPr>
            <a:lvl5pPr marR="0" lvl="4"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5pPr>
            <a:lvl6pPr marR="0" lvl="5"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6pPr>
            <a:lvl7pPr marR="0" lvl="6"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7pPr>
            <a:lvl8pPr marR="0" lvl="7"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8pPr>
            <a:lvl9pPr marR="0" lvl="8" algn="l" rtl="0">
              <a:lnSpc>
                <a:spcPct val="100000"/>
              </a:lnSpc>
              <a:spcBef>
                <a:spcPts val="0"/>
              </a:spcBef>
              <a:spcAft>
                <a:spcPts val="0"/>
              </a:spcAft>
              <a:buSzPts val="1400"/>
              <a:buNone/>
              <a:defRPr sz="1800" b="0" i="1" u="none" strike="noStrike" cap="none">
                <a:solidFill>
                  <a:srgbClr val="000000"/>
                </a:solidFill>
                <a:latin typeface="Verdana"/>
                <a:ea typeface="Verdana"/>
                <a:cs typeface="Verdana"/>
                <a:sym typeface="Verdana"/>
              </a:defRPr>
            </a:lvl9pPr>
          </a:lstStyle>
          <a:p>
            <a:endParaRPr/>
          </a:p>
        </p:txBody>
      </p:sp>
      <p:sp>
        <p:nvSpPr>
          <p:cNvPr id="8" name="Google Shape;8;n"/>
          <p:cNvSpPr txBox="1">
            <a:spLocks noGrp="1"/>
          </p:cNvSpPr>
          <p:nvPr>
            <p:ph type="sldNum" idx="12"/>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notes"/>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a:t>
            </a:fld>
            <a:endParaRPr/>
          </a:p>
        </p:txBody>
      </p:sp>
      <p:sp>
        <p:nvSpPr>
          <p:cNvPr id="200" name="Google Shape;200;p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01" name="Google Shape;201;p1:notes"/>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1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74" name="Google Shape;274;p10:notes"/>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SzPts val="1800"/>
              <a:buNone/>
            </a:pPr>
            <a:r>
              <a:rPr lang="en-US"/>
              <a:t>Not available for ongoing utility bills.</a:t>
            </a:r>
            <a:endParaRPr/>
          </a:p>
        </p:txBody>
      </p:sp>
      <p:sp>
        <p:nvSpPr>
          <p:cNvPr id="275" name="Google Shape;275;p10:notes"/>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1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83" name="Google Shape;283;p11:notes"/>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SzPts val="1800"/>
              <a:buNone/>
            </a:pPr>
            <a:r>
              <a:rPr lang="en-US"/>
              <a:t>Not available for ongoing utility bills.</a:t>
            </a:r>
            <a:endParaRPr/>
          </a:p>
        </p:txBody>
      </p:sp>
      <p:sp>
        <p:nvSpPr>
          <p:cNvPr id="284" name="Google Shape;284;p11:notes"/>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12:notes"/>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92" name="Google Shape;292;p1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p13:notes"/>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00" name="Google Shape;300;p1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p13:notes"/>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00" name="Google Shape;300;p1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75025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15:notes"/>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17" name="Google Shape;317;p1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p16:notes"/>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16</a:t>
            </a:fld>
            <a:endParaRPr/>
          </a:p>
        </p:txBody>
      </p:sp>
      <p:sp>
        <p:nvSpPr>
          <p:cNvPr id="324" name="Google Shape;324;p1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25" name="Google Shape;325;p16:notes"/>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SzPts val="1800"/>
              <a:buFont typeface="Garamond"/>
              <a:buNone/>
            </a:pPr>
            <a:r>
              <a:rPr lang="en-US">
                <a:latin typeface="Garamond"/>
                <a:ea typeface="Garamond"/>
                <a:cs typeface="Garamond"/>
                <a:sym typeface="Garamond"/>
              </a:rPr>
              <a:t>If a client is CURRENTLY receiving ACT ongoing assistance, missed the re-application process or did not pay that portion of their rent, we will not pay arrearage for those months or for the “ACT” subsidy for those months. If the client is in local subsidized housing or has Section 8, RAP etc.; ACT will look at these applications on a case by case basis.</a:t>
            </a:r>
            <a:endParaRPr/>
          </a:p>
          <a:p>
            <a:pPr marL="0" lvl="0" indent="0" algn="l" rtl="0">
              <a:spcBef>
                <a:spcPts val="0"/>
              </a:spcBef>
              <a:spcAft>
                <a:spcPts val="0"/>
              </a:spcAft>
              <a:buNone/>
            </a:pPr>
            <a:endParaRPr>
              <a:latin typeface="Garamond"/>
              <a:ea typeface="Garamond"/>
              <a:cs typeface="Garamond"/>
              <a:sym typeface="Garamon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p1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32" name="Google Shape;332;p17:notes"/>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33" name="Google Shape;333;p17:notes"/>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p1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40" name="Google Shape;340;p18:notes"/>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41" name="Google Shape;341;p18:notes"/>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p19:notes"/>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19</a:t>
            </a:fld>
            <a:endParaRPr/>
          </a:p>
        </p:txBody>
      </p:sp>
      <p:sp>
        <p:nvSpPr>
          <p:cNvPr id="349" name="Google Shape;349;p1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50" name="Google Shape;350;p19:notes"/>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2:notes"/>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09" name="Google Shape;209;p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20:notes"/>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57" name="Google Shape;357;p2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p2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71" name="Google Shape;371;p22:notes"/>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72" name="Google Shape;372;p22:notes"/>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8" name="Google Shape;378;p23:notes"/>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79" name="Google Shape;379;p2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p24:notes"/>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85" name="Google Shape;385;p2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3:notes"/>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3</a:t>
            </a:fld>
            <a:endParaRPr/>
          </a:p>
        </p:txBody>
      </p:sp>
      <p:sp>
        <p:nvSpPr>
          <p:cNvPr id="216" name="Google Shape;216;p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17" name="Google Shape;217;p3:notes"/>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4" name="Google Shape;224;p4:notes"/>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SzPts val="1800"/>
              <a:buNone/>
            </a:pPr>
            <a:r>
              <a:rPr lang="en-US" dirty="0"/>
              <a:t>Budgeting: for example, if a client is on the subsidy and they are approaching the end of their contract, it is important to let the client know so that they can adjust their monthly budget. </a:t>
            </a:r>
            <a:endParaRPr dirty="0"/>
          </a:p>
        </p:txBody>
      </p:sp>
      <p:sp>
        <p:nvSpPr>
          <p:cNvPr id="225" name="Google Shape;225;p4:notes"/>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5:notes"/>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32" name="Google Shape;232;p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6:notes"/>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40" name="Google Shape;240;p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7:notes"/>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7</a:t>
            </a:fld>
            <a:endParaRPr/>
          </a:p>
        </p:txBody>
      </p:sp>
      <p:sp>
        <p:nvSpPr>
          <p:cNvPr id="247" name="Google Shape;247;p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8" name="Google Shape;248;p7:notes"/>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SzPts val="1800"/>
              <a:buNone/>
            </a:pPr>
            <a:r>
              <a:rPr lang="en-US"/>
              <a:t>Durable medical equipment: wheelchairs, oxygen tents, crutches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56" name="Google Shape;256;p8:notes"/>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SzPts val="1800"/>
              <a:buNone/>
            </a:pPr>
            <a:r>
              <a:rPr lang="en-US" dirty="0"/>
              <a:t>This may include co-pays, new prescriptions, refills of medications, vitamins, supplements, durable medical equipment, supplies (such as ostomy bags, insulin syringes, wound dressings, etc.) or over the counter medications </a:t>
            </a:r>
            <a:r>
              <a:rPr lang="en-US" b="1" u="sng" dirty="0"/>
              <a:t>prescribed</a:t>
            </a:r>
            <a:r>
              <a:rPr lang="en-US" dirty="0"/>
              <a:t> by a physician.</a:t>
            </a:r>
            <a:r>
              <a:rPr lang="en-US" b="1" dirty="0"/>
              <a:t> </a:t>
            </a:r>
            <a:endParaRPr dirty="0"/>
          </a:p>
          <a:p>
            <a:pPr marL="0" lvl="0" indent="0" algn="l" rtl="0">
              <a:spcBef>
                <a:spcPts val="0"/>
              </a:spcBef>
              <a:spcAft>
                <a:spcPts val="0"/>
              </a:spcAft>
              <a:buNone/>
            </a:pPr>
            <a:endParaRPr dirty="0"/>
          </a:p>
        </p:txBody>
      </p:sp>
      <p:sp>
        <p:nvSpPr>
          <p:cNvPr id="257" name="Google Shape;257;p8:notes"/>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65" name="Google Shape;265;p9:notes"/>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66" name="Google Shape;266;p9:notes"/>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6"/>
        <p:cNvGrpSpPr/>
        <p:nvPr/>
      </p:nvGrpSpPr>
      <p:grpSpPr>
        <a:xfrm>
          <a:off x="0" y="0"/>
          <a:ext cx="0" cy="0"/>
          <a:chOff x="0" y="0"/>
          <a:chExt cx="0" cy="0"/>
        </a:xfrm>
      </p:grpSpPr>
      <p:sp>
        <p:nvSpPr>
          <p:cNvPr id="27" name="Google Shape;27;p26"/>
          <p:cNvSpPr txBox="1">
            <a:spLocks noGrp="1"/>
          </p:cNvSpPr>
          <p:nvPr>
            <p:ph type="ctrTitle"/>
          </p:nvPr>
        </p:nvSpPr>
        <p:spPr>
          <a:xfrm>
            <a:off x="1130595" y="2404534"/>
            <a:ext cx="5826719" cy="164630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6"/>
          <p:cNvSpPr txBox="1">
            <a:spLocks noGrp="1"/>
          </p:cNvSpPr>
          <p:nvPr>
            <p:ph type="subTitle" idx="1"/>
          </p:nvPr>
        </p:nvSpPr>
        <p:spPr>
          <a:xfrm>
            <a:off x="1130595" y="4050834"/>
            <a:ext cx="5826719" cy="1096899"/>
          </a:xfrm>
          <a:prstGeom prst="rect">
            <a:avLst/>
          </a:prstGeom>
          <a:noFill/>
          <a:ln>
            <a:noFill/>
          </a:ln>
        </p:spPr>
        <p:txBody>
          <a:bodyPr spcFirstLastPara="1" wrap="square" lIns="91425" tIns="45700" rIns="91425" bIns="45700" anchor="t" anchorCtr="0">
            <a:no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a:endParaRPr/>
          </a:p>
        </p:txBody>
      </p:sp>
      <p:sp>
        <p:nvSpPr>
          <p:cNvPr id="29" name="Google Shape;29;p26"/>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6"/>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6"/>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100"/>
        <p:cNvGrpSpPr/>
        <p:nvPr/>
      </p:nvGrpSpPr>
      <p:grpSpPr>
        <a:xfrm>
          <a:off x="0" y="0"/>
          <a:ext cx="0" cy="0"/>
          <a:chOff x="0" y="0"/>
          <a:chExt cx="0" cy="0"/>
        </a:xfrm>
      </p:grpSpPr>
      <p:sp>
        <p:nvSpPr>
          <p:cNvPr id="101" name="Google Shape;101;p36"/>
          <p:cNvSpPr txBox="1">
            <a:spLocks noGrp="1"/>
          </p:cNvSpPr>
          <p:nvPr>
            <p:ph type="title"/>
          </p:nvPr>
        </p:nvSpPr>
        <p:spPr>
          <a:xfrm>
            <a:off x="609600" y="609600"/>
            <a:ext cx="6347714" cy="3403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SzPts val="1400"/>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36"/>
          <p:cNvSpPr txBox="1">
            <a:spLocks noGrp="1"/>
          </p:cNvSpPr>
          <p:nvPr>
            <p:ph type="body" idx="1"/>
          </p:nvPr>
        </p:nvSpPr>
        <p:spPr>
          <a:xfrm>
            <a:off x="609600" y="4470400"/>
            <a:ext cx="6347714"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3" name="Google Shape;103;p36"/>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4" name="Google Shape;104;p36"/>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36"/>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6"/>
        <p:cNvGrpSpPr/>
        <p:nvPr/>
      </p:nvGrpSpPr>
      <p:grpSpPr>
        <a:xfrm>
          <a:off x="0" y="0"/>
          <a:ext cx="0" cy="0"/>
          <a:chOff x="0" y="0"/>
          <a:chExt cx="0" cy="0"/>
        </a:xfrm>
      </p:grpSpPr>
      <p:sp>
        <p:nvSpPr>
          <p:cNvPr id="107" name="Google Shape;107;p37"/>
          <p:cNvSpPr txBox="1">
            <a:spLocks noGrp="1"/>
          </p:cNvSpPr>
          <p:nvPr>
            <p:ph type="title"/>
          </p:nvPr>
        </p:nvSpPr>
        <p:spPr>
          <a:xfrm>
            <a:off x="609599" y="4800600"/>
            <a:ext cx="6347714"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SzPts val="1400"/>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37"/>
          <p:cNvSpPr>
            <a:spLocks noGrp="1"/>
          </p:cNvSpPr>
          <p:nvPr>
            <p:ph type="pic" idx="2"/>
          </p:nvPr>
        </p:nvSpPr>
        <p:spPr>
          <a:xfrm>
            <a:off x="609599" y="609600"/>
            <a:ext cx="6347714" cy="3845718"/>
          </a:xfrm>
          <a:prstGeom prst="rect">
            <a:avLst/>
          </a:prstGeom>
          <a:noFill/>
          <a:ln>
            <a:noFill/>
          </a:ln>
        </p:spPr>
      </p:sp>
      <p:sp>
        <p:nvSpPr>
          <p:cNvPr id="109" name="Google Shape;109;p37"/>
          <p:cNvSpPr txBox="1">
            <a:spLocks noGrp="1"/>
          </p:cNvSpPr>
          <p:nvPr>
            <p:ph type="body" idx="1"/>
          </p:nvPr>
        </p:nvSpPr>
        <p:spPr>
          <a:xfrm>
            <a:off x="609599" y="5367338"/>
            <a:ext cx="6347714" cy="67402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960"/>
              <a:buNone/>
              <a:defRPr sz="1200"/>
            </a:lvl1pPr>
            <a:lvl2pPr marL="914400" lvl="1" indent="-228600" algn="l">
              <a:spcBef>
                <a:spcPts val="1000"/>
              </a:spcBef>
              <a:spcAft>
                <a:spcPts val="0"/>
              </a:spcAft>
              <a:buSzPts val="960"/>
              <a:buNone/>
              <a:defRPr sz="1200"/>
            </a:lvl2pPr>
            <a:lvl3pPr marL="1371600" lvl="2" indent="-228600" algn="l">
              <a:spcBef>
                <a:spcPts val="1000"/>
              </a:spcBef>
              <a:spcAft>
                <a:spcPts val="0"/>
              </a:spcAft>
              <a:buSzPts val="800"/>
              <a:buNone/>
              <a:defRPr sz="1000"/>
            </a:lvl3pPr>
            <a:lvl4pPr marL="1828800" lvl="3" indent="-228600" algn="l">
              <a:spcBef>
                <a:spcPts val="1000"/>
              </a:spcBef>
              <a:spcAft>
                <a:spcPts val="0"/>
              </a:spcAft>
              <a:buSzPts val="720"/>
              <a:buNone/>
              <a:defRPr sz="900"/>
            </a:lvl4pPr>
            <a:lvl5pPr marL="2286000" lvl="4" indent="-228600" algn="l">
              <a:spcBef>
                <a:spcPts val="1000"/>
              </a:spcBef>
              <a:spcAft>
                <a:spcPts val="0"/>
              </a:spcAft>
              <a:buSzPts val="720"/>
              <a:buNone/>
              <a:defRPr sz="900"/>
            </a:lvl5pPr>
            <a:lvl6pPr marL="2743200" lvl="5" indent="-228600" algn="l">
              <a:spcBef>
                <a:spcPts val="1000"/>
              </a:spcBef>
              <a:spcAft>
                <a:spcPts val="0"/>
              </a:spcAft>
              <a:buSzPts val="720"/>
              <a:buNone/>
              <a:defRPr sz="900"/>
            </a:lvl6pPr>
            <a:lvl7pPr marL="3200400" lvl="6" indent="-228600" algn="l">
              <a:spcBef>
                <a:spcPts val="1000"/>
              </a:spcBef>
              <a:spcAft>
                <a:spcPts val="0"/>
              </a:spcAft>
              <a:buSzPts val="720"/>
              <a:buNone/>
              <a:defRPr sz="900"/>
            </a:lvl7pPr>
            <a:lvl8pPr marL="3657600" lvl="7" indent="-228600" algn="l">
              <a:spcBef>
                <a:spcPts val="1000"/>
              </a:spcBef>
              <a:spcAft>
                <a:spcPts val="0"/>
              </a:spcAft>
              <a:buSzPts val="720"/>
              <a:buNone/>
              <a:defRPr sz="900"/>
            </a:lvl8pPr>
            <a:lvl9pPr marL="4114800" lvl="8" indent="-228600" algn="l">
              <a:spcBef>
                <a:spcPts val="1000"/>
              </a:spcBef>
              <a:spcAft>
                <a:spcPts val="0"/>
              </a:spcAft>
              <a:buSzPts val="720"/>
              <a:buNone/>
              <a:defRPr sz="900"/>
            </a:lvl9pPr>
          </a:lstStyle>
          <a:p>
            <a:endParaRPr/>
          </a:p>
        </p:txBody>
      </p:sp>
      <p:sp>
        <p:nvSpPr>
          <p:cNvPr id="110" name="Google Shape;110;p37"/>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37"/>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2" name="Google Shape;112;p37"/>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13"/>
        <p:cNvGrpSpPr/>
        <p:nvPr/>
      </p:nvGrpSpPr>
      <p:grpSpPr>
        <a:xfrm>
          <a:off x="0" y="0"/>
          <a:ext cx="0" cy="0"/>
          <a:chOff x="0" y="0"/>
          <a:chExt cx="0" cy="0"/>
        </a:xfrm>
      </p:grpSpPr>
      <p:sp>
        <p:nvSpPr>
          <p:cNvPr id="114" name="Google Shape;114;p38"/>
          <p:cNvSpPr txBox="1">
            <a:spLocks noGrp="1"/>
          </p:cNvSpPr>
          <p:nvPr>
            <p:ph type="title"/>
          </p:nvPr>
        </p:nvSpPr>
        <p:spPr>
          <a:xfrm>
            <a:off x="609599" y="1498604"/>
            <a:ext cx="2790182" cy="127846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SzPts val="1400"/>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5" name="Google Shape;115;p38"/>
          <p:cNvSpPr txBox="1">
            <a:spLocks noGrp="1"/>
          </p:cNvSpPr>
          <p:nvPr>
            <p:ph type="body" idx="1"/>
          </p:nvPr>
        </p:nvSpPr>
        <p:spPr>
          <a:xfrm>
            <a:off x="3571275" y="514925"/>
            <a:ext cx="3386037" cy="552643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16" name="Google Shape;116;p38"/>
          <p:cNvSpPr txBox="1">
            <a:spLocks noGrp="1"/>
          </p:cNvSpPr>
          <p:nvPr>
            <p:ph type="body" idx="2"/>
          </p:nvPr>
        </p:nvSpPr>
        <p:spPr>
          <a:xfrm>
            <a:off x="609599" y="2777069"/>
            <a:ext cx="2790182" cy="2584449"/>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120"/>
              <a:buNone/>
              <a:defRPr sz="1400"/>
            </a:lvl1pPr>
            <a:lvl2pPr marL="914400" lvl="1" indent="-228600" algn="l">
              <a:spcBef>
                <a:spcPts val="1000"/>
              </a:spcBef>
              <a:spcAft>
                <a:spcPts val="0"/>
              </a:spcAft>
              <a:buSzPts val="840"/>
              <a:buNone/>
              <a:defRPr sz="1050"/>
            </a:lvl2pPr>
            <a:lvl3pPr marL="1371600" lvl="2" indent="-228600" algn="l">
              <a:spcBef>
                <a:spcPts val="1000"/>
              </a:spcBef>
              <a:spcAft>
                <a:spcPts val="0"/>
              </a:spcAft>
              <a:buSzPts val="720"/>
              <a:buNone/>
              <a:defRPr sz="900"/>
            </a:lvl3pPr>
            <a:lvl4pPr marL="1828800" lvl="3" indent="-228600" algn="l">
              <a:spcBef>
                <a:spcPts val="1000"/>
              </a:spcBef>
              <a:spcAft>
                <a:spcPts val="0"/>
              </a:spcAft>
              <a:buSzPts val="600"/>
              <a:buNone/>
              <a:defRPr sz="750"/>
            </a:lvl4pPr>
            <a:lvl5pPr marL="2286000" lvl="4" indent="-228600" algn="l">
              <a:spcBef>
                <a:spcPts val="1000"/>
              </a:spcBef>
              <a:spcAft>
                <a:spcPts val="0"/>
              </a:spcAft>
              <a:buSzPts val="600"/>
              <a:buNone/>
              <a:defRPr sz="750"/>
            </a:lvl5pPr>
            <a:lvl6pPr marL="2743200" lvl="5" indent="-228600" algn="l">
              <a:spcBef>
                <a:spcPts val="1000"/>
              </a:spcBef>
              <a:spcAft>
                <a:spcPts val="0"/>
              </a:spcAft>
              <a:buSzPts val="600"/>
              <a:buNone/>
              <a:defRPr sz="750"/>
            </a:lvl6pPr>
            <a:lvl7pPr marL="3200400" lvl="6" indent="-228600" algn="l">
              <a:spcBef>
                <a:spcPts val="1000"/>
              </a:spcBef>
              <a:spcAft>
                <a:spcPts val="0"/>
              </a:spcAft>
              <a:buSzPts val="600"/>
              <a:buNone/>
              <a:defRPr sz="750"/>
            </a:lvl7pPr>
            <a:lvl8pPr marL="3657600" lvl="7" indent="-228600" algn="l">
              <a:spcBef>
                <a:spcPts val="1000"/>
              </a:spcBef>
              <a:spcAft>
                <a:spcPts val="0"/>
              </a:spcAft>
              <a:buSzPts val="600"/>
              <a:buNone/>
              <a:defRPr sz="750"/>
            </a:lvl8pPr>
            <a:lvl9pPr marL="4114800" lvl="8" indent="-228600" algn="l">
              <a:spcBef>
                <a:spcPts val="1000"/>
              </a:spcBef>
              <a:spcAft>
                <a:spcPts val="0"/>
              </a:spcAft>
              <a:buSzPts val="600"/>
              <a:buNone/>
              <a:defRPr sz="750"/>
            </a:lvl9pPr>
          </a:lstStyle>
          <a:p>
            <a:endParaRPr/>
          </a:p>
        </p:txBody>
      </p:sp>
      <p:sp>
        <p:nvSpPr>
          <p:cNvPr id="117" name="Google Shape;117;p38"/>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8" name="Google Shape;118;p38"/>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9" name="Google Shape;119;p38"/>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0"/>
        <p:cNvGrpSpPr/>
        <p:nvPr/>
      </p:nvGrpSpPr>
      <p:grpSpPr>
        <a:xfrm>
          <a:off x="0" y="0"/>
          <a:ext cx="0" cy="0"/>
          <a:chOff x="0" y="0"/>
          <a:chExt cx="0" cy="0"/>
        </a:xfrm>
      </p:grpSpPr>
      <p:sp>
        <p:nvSpPr>
          <p:cNvPr id="121" name="Google Shape;121;p39"/>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2" name="Google Shape;122;p39"/>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3" name="Google Shape;123;p39"/>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24"/>
        <p:cNvGrpSpPr/>
        <p:nvPr/>
      </p:nvGrpSpPr>
      <p:grpSpPr>
        <a:xfrm>
          <a:off x="0" y="0"/>
          <a:ext cx="0" cy="0"/>
          <a:chOff x="0" y="0"/>
          <a:chExt cx="0" cy="0"/>
        </a:xfrm>
      </p:grpSpPr>
      <p:sp>
        <p:nvSpPr>
          <p:cNvPr id="125" name="Google Shape;125;p40"/>
          <p:cNvSpPr txBox="1">
            <a:spLocks noGrp="1"/>
          </p:cNvSpPr>
          <p:nvPr>
            <p:ph type="title"/>
          </p:nvPr>
        </p:nvSpPr>
        <p:spPr>
          <a:xfrm>
            <a:off x="609599" y="609600"/>
            <a:ext cx="6347713" cy="13208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40"/>
          <p:cNvSpPr txBox="1">
            <a:spLocks noGrp="1"/>
          </p:cNvSpPr>
          <p:nvPr>
            <p:ph type="body" idx="1"/>
          </p:nvPr>
        </p:nvSpPr>
        <p:spPr>
          <a:xfrm>
            <a:off x="609599" y="2160983"/>
            <a:ext cx="3090672"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127" name="Google Shape;127;p40"/>
          <p:cNvSpPr txBox="1">
            <a:spLocks noGrp="1"/>
          </p:cNvSpPr>
          <p:nvPr>
            <p:ph type="body" idx="2"/>
          </p:nvPr>
        </p:nvSpPr>
        <p:spPr>
          <a:xfrm>
            <a:off x="609599" y="2737246"/>
            <a:ext cx="3090672"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28" name="Google Shape;128;p40"/>
          <p:cNvSpPr txBox="1">
            <a:spLocks noGrp="1"/>
          </p:cNvSpPr>
          <p:nvPr>
            <p:ph type="body" idx="3"/>
          </p:nvPr>
        </p:nvSpPr>
        <p:spPr>
          <a:xfrm>
            <a:off x="3866640" y="2160983"/>
            <a:ext cx="3090672"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129" name="Google Shape;129;p40"/>
          <p:cNvSpPr txBox="1">
            <a:spLocks noGrp="1"/>
          </p:cNvSpPr>
          <p:nvPr>
            <p:ph type="body" idx="4"/>
          </p:nvPr>
        </p:nvSpPr>
        <p:spPr>
          <a:xfrm>
            <a:off x="3866640" y="2737246"/>
            <a:ext cx="3090672"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0" name="Google Shape;130;p40"/>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1" name="Google Shape;131;p40"/>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2" name="Google Shape;132;p40"/>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33"/>
        <p:cNvGrpSpPr/>
        <p:nvPr/>
      </p:nvGrpSpPr>
      <p:grpSpPr>
        <a:xfrm>
          <a:off x="0" y="0"/>
          <a:ext cx="0" cy="0"/>
          <a:chOff x="0" y="0"/>
          <a:chExt cx="0" cy="0"/>
        </a:xfrm>
      </p:grpSpPr>
      <p:sp>
        <p:nvSpPr>
          <p:cNvPr id="134" name="Google Shape;134;p41"/>
          <p:cNvSpPr txBox="1">
            <a:spLocks noGrp="1"/>
          </p:cNvSpPr>
          <p:nvPr>
            <p:ph type="title"/>
          </p:nvPr>
        </p:nvSpPr>
        <p:spPr>
          <a:xfrm>
            <a:off x="609600" y="609600"/>
            <a:ext cx="6347714" cy="13208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5" name="Google Shape;135;p41"/>
          <p:cNvSpPr txBox="1">
            <a:spLocks noGrp="1"/>
          </p:cNvSpPr>
          <p:nvPr>
            <p:ph type="body" idx="1"/>
          </p:nvPr>
        </p:nvSpPr>
        <p:spPr>
          <a:xfrm>
            <a:off x="609600" y="2160589"/>
            <a:ext cx="3088109" cy="3880772"/>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sz="1800"/>
            </a:lvl1pPr>
            <a:lvl2pPr marL="914400" lvl="1" indent="-309880" algn="l">
              <a:spcBef>
                <a:spcPts val="1000"/>
              </a:spcBef>
              <a:spcAft>
                <a:spcPts val="0"/>
              </a:spcAft>
              <a:buSzPts val="1280"/>
              <a:buChar char="►"/>
              <a:defRPr sz="1600"/>
            </a:lvl2pPr>
            <a:lvl3pPr marL="1371600" lvl="2" indent="-299719" algn="l">
              <a:spcBef>
                <a:spcPts val="1000"/>
              </a:spcBef>
              <a:spcAft>
                <a:spcPts val="0"/>
              </a:spcAft>
              <a:buSzPts val="1120"/>
              <a:buChar char="►"/>
              <a:defRPr sz="1400"/>
            </a:lvl3pPr>
            <a:lvl4pPr marL="1828800" lvl="3" indent="-289560" algn="l">
              <a:spcBef>
                <a:spcPts val="1000"/>
              </a:spcBef>
              <a:spcAft>
                <a:spcPts val="0"/>
              </a:spcAft>
              <a:buSzPts val="960"/>
              <a:buChar char="►"/>
              <a:defRPr sz="1200"/>
            </a:lvl4pPr>
            <a:lvl5pPr marL="2286000" lvl="4" indent="-289560" algn="l">
              <a:spcBef>
                <a:spcPts val="1000"/>
              </a:spcBef>
              <a:spcAft>
                <a:spcPts val="0"/>
              </a:spcAft>
              <a:buSzPts val="960"/>
              <a:buChar char="►"/>
              <a:defRPr sz="1200"/>
            </a:lvl5pPr>
            <a:lvl6pPr marL="2743200" lvl="5" indent="-289560" algn="l">
              <a:spcBef>
                <a:spcPts val="1000"/>
              </a:spcBef>
              <a:spcAft>
                <a:spcPts val="0"/>
              </a:spcAft>
              <a:buSzPts val="960"/>
              <a:buChar char="►"/>
              <a:defRPr sz="1200"/>
            </a:lvl6pPr>
            <a:lvl7pPr marL="3200400" lvl="6" indent="-289560" algn="l">
              <a:spcBef>
                <a:spcPts val="1000"/>
              </a:spcBef>
              <a:spcAft>
                <a:spcPts val="0"/>
              </a:spcAft>
              <a:buSzPts val="960"/>
              <a:buChar char="►"/>
              <a:defRPr sz="1200"/>
            </a:lvl7pPr>
            <a:lvl8pPr marL="3657600" lvl="7" indent="-289559" algn="l">
              <a:spcBef>
                <a:spcPts val="1000"/>
              </a:spcBef>
              <a:spcAft>
                <a:spcPts val="0"/>
              </a:spcAft>
              <a:buSzPts val="960"/>
              <a:buChar char="►"/>
              <a:defRPr sz="1200"/>
            </a:lvl8pPr>
            <a:lvl9pPr marL="4114800" lvl="8" indent="-289559" algn="l">
              <a:spcBef>
                <a:spcPts val="1000"/>
              </a:spcBef>
              <a:spcAft>
                <a:spcPts val="0"/>
              </a:spcAft>
              <a:buSzPts val="960"/>
              <a:buChar char="►"/>
              <a:defRPr sz="1200"/>
            </a:lvl9pPr>
          </a:lstStyle>
          <a:p>
            <a:endParaRPr/>
          </a:p>
        </p:txBody>
      </p:sp>
      <p:sp>
        <p:nvSpPr>
          <p:cNvPr id="136" name="Google Shape;136;p41"/>
          <p:cNvSpPr txBox="1">
            <a:spLocks noGrp="1"/>
          </p:cNvSpPr>
          <p:nvPr>
            <p:ph type="body" idx="2"/>
          </p:nvPr>
        </p:nvSpPr>
        <p:spPr>
          <a:xfrm>
            <a:off x="3869204" y="2160590"/>
            <a:ext cx="3088110"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sz="1800"/>
            </a:lvl1pPr>
            <a:lvl2pPr marL="914400" lvl="1" indent="-309880" algn="l">
              <a:spcBef>
                <a:spcPts val="1000"/>
              </a:spcBef>
              <a:spcAft>
                <a:spcPts val="0"/>
              </a:spcAft>
              <a:buSzPts val="1280"/>
              <a:buChar char="►"/>
              <a:defRPr sz="1600"/>
            </a:lvl2pPr>
            <a:lvl3pPr marL="1371600" lvl="2" indent="-299719" algn="l">
              <a:spcBef>
                <a:spcPts val="1000"/>
              </a:spcBef>
              <a:spcAft>
                <a:spcPts val="0"/>
              </a:spcAft>
              <a:buSzPts val="1120"/>
              <a:buChar char="►"/>
              <a:defRPr sz="1400"/>
            </a:lvl3pPr>
            <a:lvl4pPr marL="1828800" lvl="3" indent="-289560" algn="l">
              <a:spcBef>
                <a:spcPts val="1000"/>
              </a:spcBef>
              <a:spcAft>
                <a:spcPts val="0"/>
              </a:spcAft>
              <a:buSzPts val="960"/>
              <a:buChar char="►"/>
              <a:defRPr sz="1200"/>
            </a:lvl4pPr>
            <a:lvl5pPr marL="2286000" lvl="4" indent="-289560" algn="l">
              <a:spcBef>
                <a:spcPts val="1000"/>
              </a:spcBef>
              <a:spcAft>
                <a:spcPts val="0"/>
              </a:spcAft>
              <a:buSzPts val="960"/>
              <a:buChar char="►"/>
              <a:defRPr sz="1200"/>
            </a:lvl5pPr>
            <a:lvl6pPr marL="2743200" lvl="5" indent="-289560" algn="l">
              <a:spcBef>
                <a:spcPts val="1000"/>
              </a:spcBef>
              <a:spcAft>
                <a:spcPts val="0"/>
              </a:spcAft>
              <a:buSzPts val="960"/>
              <a:buChar char="►"/>
              <a:defRPr sz="1200"/>
            </a:lvl6pPr>
            <a:lvl7pPr marL="3200400" lvl="6" indent="-289560" algn="l">
              <a:spcBef>
                <a:spcPts val="1000"/>
              </a:spcBef>
              <a:spcAft>
                <a:spcPts val="0"/>
              </a:spcAft>
              <a:buSzPts val="960"/>
              <a:buChar char="►"/>
              <a:defRPr sz="1200"/>
            </a:lvl7pPr>
            <a:lvl8pPr marL="3657600" lvl="7" indent="-289559" algn="l">
              <a:spcBef>
                <a:spcPts val="1000"/>
              </a:spcBef>
              <a:spcAft>
                <a:spcPts val="0"/>
              </a:spcAft>
              <a:buSzPts val="960"/>
              <a:buChar char="►"/>
              <a:defRPr sz="1200"/>
            </a:lvl8pPr>
            <a:lvl9pPr marL="4114800" lvl="8" indent="-289559" algn="l">
              <a:spcBef>
                <a:spcPts val="1000"/>
              </a:spcBef>
              <a:spcAft>
                <a:spcPts val="0"/>
              </a:spcAft>
              <a:buSzPts val="960"/>
              <a:buChar char="►"/>
              <a:defRPr sz="1200"/>
            </a:lvl9pPr>
          </a:lstStyle>
          <a:p>
            <a:endParaRPr/>
          </a:p>
        </p:txBody>
      </p:sp>
      <p:sp>
        <p:nvSpPr>
          <p:cNvPr id="137" name="Google Shape;137;p41"/>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8" name="Google Shape;138;p41"/>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9" name="Google Shape;139;p41"/>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0"/>
        <p:cNvGrpSpPr/>
        <p:nvPr/>
      </p:nvGrpSpPr>
      <p:grpSpPr>
        <a:xfrm>
          <a:off x="0" y="0"/>
          <a:ext cx="0" cy="0"/>
          <a:chOff x="0" y="0"/>
          <a:chExt cx="0" cy="0"/>
        </a:xfrm>
      </p:grpSpPr>
      <p:sp>
        <p:nvSpPr>
          <p:cNvPr id="141" name="Google Shape;141;p42"/>
          <p:cNvSpPr txBox="1">
            <a:spLocks noGrp="1"/>
          </p:cNvSpPr>
          <p:nvPr>
            <p:ph type="title"/>
          </p:nvPr>
        </p:nvSpPr>
        <p:spPr>
          <a:xfrm>
            <a:off x="609598" y="2700868"/>
            <a:ext cx="6347715" cy="1826581"/>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2" name="Google Shape;142;p42"/>
          <p:cNvSpPr txBox="1">
            <a:spLocks noGrp="1"/>
          </p:cNvSpPr>
          <p:nvPr>
            <p:ph type="body" idx="1"/>
          </p:nvPr>
        </p:nvSpPr>
        <p:spPr>
          <a:xfrm>
            <a:off x="609598" y="4527448"/>
            <a:ext cx="6347715" cy="860400"/>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1600"/>
              <a:buNone/>
              <a:defRPr sz="20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43" name="Google Shape;143;p42"/>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4" name="Google Shape;144;p42"/>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5" name="Google Shape;145;p42"/>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165"/>
        <p:cNvGrpSpPr/>
        <p:nvPr/>
      </p:nvGrpSpPr>
      <p:grpSpPr>
        <a:xfrm>
          <a:off x="0" y="0"/>
          <a:ext cx="0" cy="0"/>
          <a:chOff x="0" y="0"/>
          <a:chExt cx="0" cy="0"/>
        </a:xfrm>
      </p:grpSpPr>
      <p:sp>
        <p:nvSpPr>
          <p:cNvPr id="166" name="Google Shape;166;p44"/>
          <p:cNvSpPr txBox="1">
            <a:spLocks noGrp="1"/>
          </p:cNvSpPr>
          <p:nvPr>
            <p:ph type="title"/>
          </p:nvPr>
        </p:nvSpPr>
        <p:spPr>
          <a:xfrm>
            <a:off x="774885" y="609600"/>
            <a:ext cx="6072182"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SzPts val="1400"/>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7" name="Google Shape;167;p44"/>
          <p:cNvSpPr txBox="1">
            <a:spLocks noGrp="1"/>
          </p:cNvSpPr>
          <p:nvPr>
            <p:ph type="body" idx="1"/>
          </p:nvPr>
        </p:nvSpPr>
        <p:spPr>
          <a:xfrm>
            <a:off x="1101074" y="3632200"/>
            <a:ext cx="541980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280"/>
              <a:buFont typeface="Trebuchet MS"/>
              <a:buNone/>
              <a:defRPr sz="1600">
                <a:solidFill>
                  <a:srgbClr val="7F7F7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68" name="Google Shape;168;p44"/>
          <p:cNvSpPr txBox="1">
            <a:spLocks noGrp="1"/>
          </p:cNvSpPr>
          <p:nvPr>
            <p:ph type="body" idx="2"/>
          </p:nvPr>
        </p:nvSpPr>
        <p:spPr>
          <a:xfrm>
            <a:off x="609598" y="4470400"/>
            <a:ext cx="6347715"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69" name="Google Shape;169;p44"/>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0" name="Google Shape;170;p44"/>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1" name="Google Shape;171;p44"/>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91"/>
        <p:cNvGrpSpPr/>
        <p:nvPr/>
      </p:nvGrpSpPr>
      <p:grpSpPr>
        <a:xfrm>
          <a:off x="0" y="0"/>
          <a:ext cx="0" cy="0"/>
          <a:chOff x="0" y="0"/>
          <a:chExt cx="0" cy="0"/>
        </a:xfrm>
      </p:grpSpPr>
      <p:sp>
        <p:nvSpPr>
          <p:cNvPr id="192" name="Google Shape;192;p46"/>
          <p:cNvSpPr txBox="1">
            <a:spLocks noGrp="1"/>
          </p:cNvSpPr>
          <p:nvPr>
            <p:ph type="title"/>
          </p:nvPr>
        </p:nvSpPr>
        <p:spPr>
          <a:xfrm>
            <a:off x="774885" y="609600"/>
            <a:ext cx="6072182"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SzPts val="1400"/>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3" name="Google Shape;193;p46"/>
          <p:cNvSpPr txBox="1">
            <a:spLocks noGrp="1"/>
          </p:cNvSpPr>
          <p:nvPr>
            <p:ph type="body" idx="1"/>
          </p:nvPr>
        </p:nvSpPr>
        <p:spPr>
          <a:xfrm>
            <a:off x="609597" y="4013200"/>
            <a:ext cx="6347716"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rgbClr val="3F3F3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94" name="Google Shape;194;p46"/>
          <p:cNvSpPr txBox="1">
            <a:spLocks noGrp="1"/>
          </p:cNvSpPr>
          <p:nvPr>
            <p:ph type="body" idx="2"/>
          </p:nvPr>
        </p:nvSpPr>
        <p:spPr>
          <a:xfrm>
            <a:off x="609598" y="4527448"/>
            <a:ext cx="6347715"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95" name="Google Shape;195;p46"/>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6" name="Google Shape;196;p46"/>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7" name="Google Shape;197;p46"/>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9"/>
        <p:cNvGrpSpPr/>
        <p:nvPr/>
      </p:nvGrpSpPr>
      <p:grpSpPr>
        <a:xfrm>
          <a:off x="0" y="0"/>
          <a:ext cx="0" cy="0"/>
          <a:chOff x="0" y="0"/>
          <a:chExt cx="0" cy="0"/>
        </a:xfrm>
      </p:grpSpPr>
      <p:sp>
        <p:nvSpPr>
          <p:cNvPr id="50" name="Google Shape;50;p28"/>
          <p:cNvSpPr txBox="1">
            <a:spLocks noGrp="1"/>
          </p:cNvSpPr>
          <p:nvPr>
            <p:ph type="title"/>
          </p:nvPr>
        </p:nvSpPr>
        <p:spPr>
          <a:xfrm>
            <a:off x="609600" y="609600"/>
            <a:ext cx="6348412" cy="13208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8"/>
          <p:cNvSpPr txBox="1">
            <a:spLocks noGrp="1"/>
          </p:cNvSpPr>
          <p:nvPr>
            <p:ph type="body" idx="1"/>
          </p:nvPr>
        </p:nvSpPr>
        <p:spPr>
          <a:xfrm>
            <a:off x="609600" y="2160587"/>
            <a:ext cx="6348412" cy="3881437"/>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2" name="Google Shape;52;p28"/>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28"/>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8"/>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Text, and Content" type="txAndObj">
  <p:cSld name="TEXT_AND_OBJECT">
    <p:spTree>
      <p:nvGrpSpPr>
        <p:cNvPr id="1" name="Shape 55"/>
        <p:cNvGrpSpPr/>
        <p:nvPr/>
      </p:nvGrpSpPr>
      <p:grpSpPr>
        <a:xfrm>
          <a:off x="0" y="0"/>
          <a:ext cx="0" cy="0"/>
          <a:chOff x="0" y="0"/>
          <a:chExt cx="0" cy="0"/>
        </a:xfrm>
      </p:grpSpPr>
      <p:sp>
        <p:nvSpPr>
          <p:cNvPr id="56" name="Google Shape;56;p29"/>
          <p:cNvSpPr txBox="1">
            <a:spLocks noGrp="1"/>
          </p:cNvSpPr>
          <p:nvPr>
            <p:ph type="title"/>
          </p:nvPr>
        </p:nvSpPr>
        <p:spPr>
          <a:xfrm>
            <a:off x="457200" y="277813"/>
            <a:ext cx="8229600" cy="11398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9"/>
          <p:cNvSpPr txBox="1">
            <a:spLocks noGrp="1"/>
          </p:cNvSpPr>
          <p:nvPr>
            <p:ph type="body" idx="1"/>
          </p:nvPr>
        </p:nvSpPr>
        <p:spPr>
          <a:xfrm>
            <a:off x="457200" y="1600200"/>
            <a:ext cx="4038600" cy="4530725"/>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8" name="Google Shape;58;p29"/>
          <p:cNvSpPr txBox="1">
            <a:spLocks noGrp="1"/>
          </p:cNvSpPr>
          <p:nvPr>
            <p:ph type="body" idx="2"/>
          </p:nvPr>
        </p:nvSpPr>
        <p:spPr>
          <a:xfrm>
            <a:off x="4648200" y="1600200"/>
            <a:ext cx="4038600" cy="4530725"/>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9" name="Google Shape;59;p29"/>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9"/>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9"/>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Text, and 2 Content" type="txAndTwoObj">
  <p:cSld name="TEXT_AND_TWO_OBJECTS">
    <p:spTree>
      <p:nvGrpSpPr>
        <p:cNvPr id="1" name="Shape 62"/>
        <p:cNvGrpSpPr/>
        <p:nvPr/>
      </p:nvGrpSpPr>
      <p:grpSpPr>
        <a:xfrm>
          <a:off x="0" y="0"/>
          <a:ext cx="0" cy="0"/>
          <a:chOff x="0" y="0"/>
          <a:chExt cx="0" cy="0"/>
        </a:xfrm>
      </p:grpSpPr>
      <p:sp>
        <p:nvSpPr>
          <p:cNvPr id="63" name="Google Shape;63;p30"/>
          <p:cNvSpPr txBox="1">
            <a:spLocks noGrp="1"/>
          </p:cNvSpPr>
          <p:nvPr>
            <p:ph type="title"/>
          </p:nvPr>
        </p:nvSpPr>
        <p:spPr>
          <a:xfrm>
            <a:off x="457200" y="277813"/>
            <a:ext cx="8229600" cy="11398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30"/>
          <p:cNvSpPr txBox="1">
            <a:spLocks noGrp="1"/>
          </p:cNvSpPr>
          <p:nvPr>
            <p:ph type="body" idx="1"/>
          </p:nvPr>
        </p:nvSpPr>
        <p:spPr>
          <a:xfrm>
            <a:off x="457200" y="1600200"/>
            <a:ext cx="4038600" cy="4530725"/>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5" name="Google Shape;65;p30"/>
          <p:cNvSpPr txBox="1">
            <a:spLocks noGrp="1"/>
          </p:cNvSpPr>
          <p:nvPr>
            <p:ph type="body" idx="2"/>
          </p:nvPr>
        </p:nvSpPr>
        <p:spPr>
          <a:xfrm>
            <a:off x="4648200" y="1600200"/>
            <a:ext cx="4038600" cy="2189163"/>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6" name="Google Shape;66;p30"/>
          <p:cNvSpPr txBox="1">
            <a:spLocks noGrp="1"/>
          </p:cNvSpPr>
          <p:nvPr>
            <p:ph type="body" idx="3"/>
          </p:nvPr>
        </p:nvSpPr>
        <p:spPr>
          <a:xfrm>
            <a:off x="4648200" y="3941763"/>
            <a:ext cx="4038600" cy="2189162"/>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7" name="Google Shape;67;p30"/>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30"/>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30"/>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0"/>
        <p:cNvGrpSpPr/>
        <p:nvPr/>
      </p:nvGrpSpPr>
      <p:grpSpPr>
        <a:xfrm>
          <a:off x="0" y="0"/>
          <a:ext cx="0" cy="0"/>
          <a:chOff x="0" y="0"/>
          <a:chExt cx="0" cy="0"/>
        </a:xfrm>
      </p:grpSpPr>
      <p:sp>
        <p:nvSpPr>
          <p:cNvPr id="71" name="Google Shape;71;p31"/>
          <p:cNvSpPr txBox="1">
            <a:spLocks noGrp="1"/>
          </p:cNvSpPr>
          <p:nvPr>
            <p:ph type="title"/>
          </p:nvPr>
        </p:nvSpPr>
        <p:spPr>
          <a:xfrm>
            <a:off x="609599" y="609600"/>
            <a:ext cx="6347714" cy="13208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31"/>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31"/>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31"/>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5"/>
        <p:cNvGrpSpPr/>
        <p:nvPr/>
      </p:nvGrpSpPr>
      <p:grpSpPr>
        <a:xfrm>
          <a:off x="0" y="0"/>
          <a:ext cx="0" cy="0"/>
          <a:chOff x="0" y="0"/>
          <a:chExt cx="0" cy="0"/>
        </a:xfrm>
      </p:grpSpPr>
      <p:sp>
        <p:nvSpPr>
          <p:cNvPr id="76" name="Google Shape;76;p32"/>
          <p:cNvSpPr txBox="1">
            <a:spLocks noGrp="1"/>
          </p:cNvSpPr>
          <p:nvPr>
            <p:ph type="title"/>
          </p:nvPr>
        </p:nvSpPr>
        <p:spPr>
          <a:xfrm rot="5400000">
            <a:off x="3840993" y="2745920"/>
            <a:ext cx="5251451" cy="97881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32"/>
          <p:cNvSpPr txBox="1">
            <a:spLocks noGrp="1"/>
          </p:cNvSpPr>
          <p:nvPr>
            <p:ph type="body" idx="1"/>
          </p:nvPr>
        </p:nvSpPr>
        <p:spPr>
          <a:xfrm rot="5400000">
            <a:off x="581386" y="637813"/>
            <a:ext cx="5251451" cy="5195026"/>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78" name="Google Shape;78;p32"/>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32"/>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32"/>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1"/>
        <p:cNvGrpSpPr/>
        <p:nvPr/>
      </p:nvGrpSpPr>
      <p:grpSpPr>
        <a:xfrm>
          <a:off x="0" y="0"/>
          <a:ext cx="0" cy="0"/>
          <a:chOff x="0" y="0"/>
          <a:chExt cx="0" cy="0"/>
        </a:xfrm>
      </p:grpSpPr>
      <p:sp>
        <p:nvSpPr>
          <p:cNvPr id="82" name="Google Shape;82;p33"/>
          <p:cNvSpPr txBox="1">
            <a:spLocks noGrp="1"/>
          </p:cNvSpPr>
          <p:nvPr>
            <p:ph type="title"/>
          </p:nvPr>
        </p:nvSpPr>
        <p:spPr>
          <a:xfrm>
            <a:off x="609600" y="609600"/>
            <a:ext cx="6348412" cy="13208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33"/>
          <p:cNvSpPr txBox="1">
            <a:spLocks noGrp="1"/>
          </p:cNvSpPr>
          <p:nvPr>
            <p:ph type="body" idx="1"/>
          </p:nvPr>
        </p:nvSpPr>
        <p:spPr>
          <a:xfrm rot="5400000">
            <a:off x="1843087" y="927099"/>
            <a:ext cx="3881437" cy="6348412"/>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84" name="Google Shape;84;p33"/>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33"/>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33"/>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87"/>
        <p:cNvGrpSpPr/>
        <p:nvPr/>
      </p:nvGrpSpPr>
      <p:grpSpPr>
        <a:xfrm>
          <a:off x="0" y="0"/>
          <a:ext cx="0" cy="0"/>
          <a:chOff x="0" y="0"/>
          <a:chExt cx="0" cy="0"/>
        </a:xfrm>
      </p:grpSpPr>
      <p:sp>
        <p:nvSpPr>
          <p:cNvPr id="88" name="Google Shape;88;p34"/>
          <p:cNvSpPr txBox="1">
            <a:spLocks noGrp="1"/>
          </p:cNvSpPr>
          <p:nvPr>
            <p:ph type="title"/>
          </p:nvPr>
        </p:nvSpPr>
        <p:spPr>
          <a:xfrm>
            <a:off x="615848" y="609600"/>
            <a:ext cx="6341465"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SzPts val="1400"/>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34"/>
          <p:cNvSpPr txBox="1">
            <a:spLocks noGrp="1"/>
          </p:cNvSpPr>
          <p:nvPr>
            <p:ph type="body" idx="1"/>
          </p:nvPr>
        </p:nvSpPr>
        <p:spPr>
          <a:xfrm>
            <a:off x="609597" y="4013200"/>
            <a:ext cx="6347716"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chemeClr val="accent1"/>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90" name="Google Shape;90;p34"/>
          <p:cNvSpPr txBox="1">
            <a:spLocks noGrp="1"/>
          </p:cNvSpPr>
          <p:nvPr>
            <p:ph type="body" idx="2"/>
          </p:nvPr>
        </p:nvSpPr>
        <p:spPr>
          <a:xfrm>
            <a:off x="609598" y="4527448"/>
            <a:ext cx="6347715"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91" name="Google Shape;91;p34"/>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34"/>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3" name="Google Shape;93;p34"/>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94"/>
        <p:cNvGrpSpPr/>
        <p:nvPr/>
      </p:nvGrpSpPr>
      <p:grpSpPr>
        <a:xfrm>
          <a:off x="0" y="0"/>
          <a:ext cx="0" cy="0"/>
          <a:chOff x="0" y="0"/>
          <a:chExt cx="0" cy="0"/>
        </a:xfrm>
      </p:grpSpPr>
      <p:sp>
        <p:nvSpPr>
          <p:cNvPr id="95" name="Google Shape;95;p35"/>
          <p:cNvSpPr txBox="1">
            <a:spLocks noGrp="1"/>
          </p:cNvSpPr>
          <p:nvPr>
            <p:ph type="title"/>
          </p:nvPr>
        </p:nvSpPr>
        <p:spPr>
          <a:xfrm>
            <a:off x="609598" y="1931988"/>
            <a:ext cx="6347715" cy="259546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SzPts val="1400"/>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35"/>
          <p:cNvSpPr txBox="1">
            <a:spLocks noGrp="1"/>
          </p:cNvSpPr>
          <p:nvPr>
            <p:ph type="body" idx="1"/>
          </p:nvPr>
        </p:nvSpPr>
        <p:spPr>
          <a:xfrm>
            <a:off x="609598" y="4527448"/>
            <a:ext cx="6347715"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97" name="Google Shape;97;p35"/>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8" name="Google Shape;98;p35"/>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35"/>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6"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7.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25"/>
          <p:cNvGrpSpPr/>
          <p:nvPr/>
        </p:nvGrpSpPr>
        <p:grpSpPr>
          <a:xfrm>
            <a:off x="-7937" y="-7937"/>
            <a:ext cx="9169400" cy="6873875"/>
            <a:chOff x="-8466" y="-8468"/>
            <a:chExt cx="9169804" cy="6874935"/>
          </a:xfrm>
        </p:grpSpPr>
        <p:cxnSp>
          <p:nvCxnSpPr>
            <p:cNvPr id="11" name="Google Shape;11;p25"/>
            <p:cNvCxnSpPr/>
            <p:nvPr/>
          </p:nvCxnSpPr>
          <p:spPr>
            <a:xfrm rot="10800000" flipH="1">
              <a:off x="5130498" y="4175239"/>
              <a:ext cx="4022902" cy="2683288"/>
            </a:xfrm>
            <a:prstGeom prst="straightConnector1">
              <a:avLst/>
            </a:prstGeom>
            <a:noFill/>
            <a:ln w="9525" cap="rnd" cmpd="sng">
              <a:solidFill>
                <a:srgbClr val="D9D9D9"/>
              </a:solidFill>
              <a:prstDash val="solid"/>
              <a:miter lim="800000"/>
              <a:headEnd type="none" w="med" len="med"/>
              <a:tailEnd type="none" w="med" len="med"/>
            </a:ln>
          </p:spPr>
        </p:cxnSp>
        <p:cxnSp>
          <p:nvCxnSpPr>
            <p:cNvPr id="12" name="Google Shape;12;p25"/>
            <p:cNvCxnSpPr/>
            <p:nvPr/>
          </p:nvCxnSpPr>
          <p:spPr>
            <a:xfrm>
              <a:off x="7041932" y="-529"/>
              <a:ext cx="1219254" cy="6859057"/>
            </a:xfrm>
            <a:prstGeom prst="straightConnector1">
              <a:avLst/>
            </a:prstGeom>
            <a:noFill/>
            <a:ln w="9525" cap="rnd" cmpd="sng">
              <a:solidFill>
                <a:srgbClr val="BFBFBF"/>
              </a:solidFill>
              <a:prstDash val="solid"/>
              <a:miter lim="800000"/>
              <a:headEnd type="none" w="med" len="med"/>
              <a:tailEnd type="none" w="med" len="med"/>
            </a:ln>
          </p:spPr>
        </p:cxnSp>
        <p:sp>
          <p:nvSpPr>
            <p:cNvPr id="13" name="Google Shape;13;p25"/>
            <p:cNvSpPr/>
            <p:nvPr/>
          </p:nvSpPr>
          <p:spPr>
            <a:xfrm>
              <a:off x="6891113" y="-529"/>
              <a:ext cx="2270225" cy="6866996"/>
            </a:xfrm>
            <a:custGeom>
              <a:avLst/>
              <a:gdLst/>
              <a:ahLst/>
              <a:cxnLst/>
              <a:rect l="l" t="t" r="r" b="b"/>
              <a:pathLst>
                <a:path w="2269442" h="6866466" extrusionOk="0">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29803"/>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14" name="Google Shape;14;p25"/>
            <p:cNvSpPr/>
            <p:nvPr/>
          </p:nvSpPr>
          <p:spPr>
            <a:xfrm>
              <a:off x="7205452" y="-8468"/>
              <a:ext cx="1947948" cy="6866996"/>
            </a:xfrm>
            <a:custGeom>
              <a:avLst/>
              <a:gdLst/>
              <a:ahLst/>
              <a:cxnLst/>
              <a:rect l="l" t="t" r="r" b="b"/>
              <a:pathLst>
                <a:path w="1948147" h="6866467" extrusionOk="0">
                  <a:moveTo>
                    <a:pt x="0" y="0"/>
                  </a:moveTo>
                  <a:lnTo>
                    <a:pt x="1202267" y="6866467"/>
                  </a:lnTo>
                  <a:lnTo>
                    <a:pt x="1947333" y="6866467"/>
                  </a:lnTo>
                  <a:cubicBezTo>
                    <a:pt x="1944511" y="4577645"/>
                    <a:pt x="1950155" y="2288822"/>
                    <a:pt x="1947333" y="0"/>
                  </a:cubicBezTo>
                  <a:lnTo>
                    <a:pt x="0" y="0"/>
                  </a:lnTo>
                  <a:close/>
                </a:path>
              </a:pathLst>
            </a:custGeom>
            <a:solidFill>
              <a:schemeClr val="accent1">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15" name="Google Shape;15;p25"/>
            <p:cNvSpPr/>
            <p:nvPr/>
          </p:nvSpPr>
          <p:spPr>
            <a:xfrm>
              <a:off x="6638689" y="3919613"/>
              <a:ext cx="2513123" cy="2938915"/>
            </a:xfrm>
            <a:custGeom>
              <a:avLst/>
              <a:gdLst/>
              <a:ahLst/>
              <a:cxnLst/>
              <a:rect l="l" t="t" r="r" b="b"/>
              <a:pathLst>
                <a:path w="3259667" h="3810000" extrusionOk="0">
                  <a:moveTo>
                    <a:pt x="0" y="3810000"/>
                  </a:moveTo>
                  <a:lnTo>
                    <a:pt x="3251200" y="0"/>
                  </a:lnTo>
                  <a:cubicBezTo>
                    <a:pt x="3254022" y="1270000"/>
                    <a:pt x="3256845" y="2540000"/>
                    <a:pt x="3259667" y="3810000"/>
                  </a:cubicBezTo>
                  <a:lnTo>
                    <a:pt x="0" y="3810000"/>
                  </a:lnTo>
                  <a:close/>
                </a:path>
              </a:pathLst>
            </a:custGeom>
            <a:solidFill>
              <a:schemeClr val="accent2">
                <a:alpha val="71764"/>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16" name="Google Shape;16;p25"/>
            <p:cNvSpPr/>
            <p:nvPr/>
          </p:nvSpPr>
          <p:spPr>
            <a:xfrm>
              <a:off x="7010180" y="-8468"/>
              <a:ext cx="2143219" cy="6866996"/>
            </a:xfrm>
            <a:custGeom>
              <a:avLst/>
              <a:gdLst/>
              <a:ahLst/>
              <a:cxnLst/>
              <a:rect l="l" t="t" r="r" b="b"/>
              <a:pathLst>
                <a:path w="2853267" h="6866467" extrusionOk="0">
                  <a:moveTo>
                    <a:pt x="0" y="0"/>
                  </a:moveTo>
                  <a:lnTo>
                    <a:pt x="2472267" y="6866467"/>
                  </a:lnTo>
                  <a:lnTo>
                    <a:pt x="2853267" y="6858000"/>
                  </a:lnTo>
                  <a:lnTo>
                    <a:pt x="2853267" y="0"/>
                  </a:lnTo>
                  <a:lnTo>
                    <a:pt x="0" y="0"/>
                  </a:lnTo>
                  <a:close/>
                </a:path>
              </a:pathLst>
            </a:custGeom>
            <a:solidFill>
              <a:srgbClr val="3F7819">
                <a:alpha val="69803"/>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17" name="Google Shape;17;p25"/>
            <p:cNvSpPr/>
            <p:nvPr/>
          </p:nvSpPr>
          <p:spPr>
            <a:xfrm>
              <a:off x="8296112" y="-8468"/>
              <a:ext cx="857288" cy="6866996"/>
            </a:xfrm>
            <a:custGeom>
              <a:avLst/>
              <a:gdLst/>
              <a:ahLst/>
              <a:cxnLst/>
              <a:rect l="l" t="t" r="r" b="b"/>
              <a:pathLst>
                <a:path w="1286933" h="6866467" extrusionOk="0">
                  <a:moveTo>
                    <a:pt x="1016000" y="0"/>
                  </a:moveTo>
                  <a:lnTo>
                    <a:pt x="0" y="6866467"/>
                  </a:lnTo>
                  <a:lnTo>
                    <a:pt x="1286933" y="6866467"/>
                  </a:lnTo>
                  <a:cubicBezTo>
                    <a:pt x="1284111" y="4577645"/>
                    <a:pt x="1281288" y="2288822"/>
                    <a:pt x="1278466" y="0"/>
                  </a:cubicBezTo>
                  <a:lnTo>
                    <a:pt x="1016000" y="0"/>
                  </a:lnTo>
                  <a:close/>
                </a:path>
              </a:pathLst>
            </a:custGeom>
            <a:solidFill>
              <a:srgbClr val="C0E474">
                <a:alpha val="69803"/>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18" name="Google Shape;18;p25"/>
            <p:cNvSpPr/>
            <p:nvPr/>
          </p:nvSpPr>
          <p:spPr>
            <a:xfrm>
              <a:off x="8077027" y="-8468"/>
              <a:ext cx="1066847" cy="6866996"/>
            </a:xfrm>
            <a:custGeom>
              <a:avLst/>
              <a:gdLst/>
              <a:ahLst/>
              <a:cxnLst/>
              <a:rect l="l" t="t" r="r" b="b"/>
              <a:pathLst>
                <a:path w="1270244" h="6866467" extrusionOk="0">
                  <a:moveTo>
                    <a:pt x="0" y="0"/>
                  </a:moveTo>
                  <a:lnTo>
                    <a:pt x="1117600" y="6866467"/>
                  </a:lnTo>
                  <a:lnTo>
                    <a:pt x="1270000" y="6866467"/>
                  </a:lnTo>
                  <a:cubicBezTo>
                    <a:pt x="1272822" y="4574822"/>
                    <a:pt x="1250245" y="2291645"/>
                    <a:pt x="1253067" y="0"/>
                  </a:cubicBezTo>
                  <a:lnTo>
                    <a:pt x="0" y="0"/>
                  </a:lnTo>
                  <a:close/>
                </a:path>
              </a:pathLst>
            </a:custGeom>
            <a:solidFill>
              <a:schemeClr val="accent1">
                <a:alpha val="64705"/>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19" name="Google Shape;19;p25"/>
            <p:cNvSpPr/>
            <p:nvPr/>
          </p:nvSpPr>
          <p:spPr>
            <a:xfrm>
              <a:off x="8059565" y="4894488"/>
              <a:ext cx="1095423" cy="1964040"/>
            </a:xfrm>
            <a:custGeom>
              <a:avLst/>
              <a:gdLst/>
              <a:ahLst/>
              <a:cxnLst/>
              <a:rect l="l" t="t" r="r" b="b"/>
              <a:pathLst>
                <a:path w="1820333" h="3268133" extrusionOk="0">
                  <a:moveTo>
                    <a:pt x="0" y="3268133"/>
                  </a:moveTo>
                  <a:lnTo>
                    <a:pt x="1811866" y="0"/>
                  </a:lnTo>
                  <a:cubicBezTo>
                    <a:pt x="1814688" y="1086555"/>
                    <a:pt x="1817511" y="2173111"/>
                    <a:pt x="1820333" y="3259666"/>
                  </a:cubicBezTo>
                  <a:lnTo>
                    <a:pt x="0" y="3268133"/>
                  </a:lnTo>
                  <a:close/>
                </a:path>
              </a:pathLst>
            </a:custGeom>
            <a:solidFill>
              <a:schemeClr val="accent1">
                <a:alpha val="7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20" name="Google Shape;20;p25"/>
            <p:cNvSpPr/>
            <p:nvPr/>
          </p:nvSpPr>
          <p:spPr>
            <a:xfrm>
              <a:off x="-8466" y="-8468"/>
              <a:ext cx="863639" cy="5698416"/>
            </a:xfrm>
            <a:custGeom>
              <a:avLst/>
              <a:gdLst/>
              <a:ahLst/>
              <a:cxnLst/>
              <a:rect l="l" t="t" r="r" b="b"/>
              <a:pathLst>
                <a:path w="863600" h="5698067" extrusionOk="0">
                  <a:moveTo>
                    <a:pt x="0" y="8467"/>
                  </a:moveTo>
                  <a:lnTo>
                    <a:pt x="863600" y="0"/>
                  </a:lnTo>
                  <a:lnTo>
                    <a:pt x="863600" y="16934"/>
                  </a:lnTo>
                  <a:lnTo>
                    <a:pt x="0" y="5698067"/>
                  </a:lnTo>
                  <a:lnTo>
                    <a:pt x="0" y="8467"/>
                  </a:lnTo>
                  <a:close/>
                </a:path>
              </a:pathLst>
            </a:custGeom>
            <a:solidFill>
              <a:schemeClr val="accent1">
                <a:alpha val="84705"/>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grpSp>
      <p:sp>
        <p:nvSpPr>
          <p:cNvPr id="21" name="Google Shape;21;p25"/>
          <p:cNvSpPr txBox="1">
            <a:spLocks noGrp="1"/>
          </p:cNvSpPr>
          <p:nvPr>
            <p:ph type="title"/>
          </p:nvPr>
        </p:nvSpPr>
        <p:spPr>
          <a:xfrm>
            <a:off x="609600" y="609600"/>
            <a:ext cx="6348412" cy="13208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2pPr>
            <a:lvl3pPr marR="0" lvl="2"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3pPr>
            <a:lvl4pPr marR="0" lvl="3"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4pPr>
            <a:lvl5pPr marR="0" lvl="4"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22" name="Google Shape;22;p25"/>
          <p:cNvSpPr txBox="1">
            <a:spLocks noGrp="1"/>
          </p:cNvSpPr>
          <p:nvPr>
            <p:ph type="body" idx="1"/>
          </p:nvPr>
        </p:nvSpPr>
        <p:spPr>
          <a:xfrm>
            <a:off x="609600" y="2160587"/>
            <a:ext cx="6348412" cy="3881437"/>
          </a:xfrm>
          <a:prstGeom prst="rect">
            <a:avLst/>
          </a:prstGeom>
          <a:noFill/>
          <a:ln>
            <a:noFill/>
          </a:ln>
        </p:spPr>
        <p:txBody>
          <a:bodyPr spcFirstLastPara="1" wrap="square" lIns="91425" tIns="45700" rIns="91425" bIns="45700" anchor="t" anchorCtr="0">
            <a:no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404040"/>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404040"/>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404040"/>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404040"/>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404040"/>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23" name="Google Shape;23;p25"/>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1"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9pPr>
          </a:lstStyle>
          <a:p>
            <a:endParaRPr/>
          </a:p>
        </p:txBody>
      </p:sp>
      <p:sp>
        <p:nvSpPr>
          <p:cNvPr id="24" name="Google Shape;24;p25"/>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1"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9pPr>
          </a:lstStyle>
          <a:p>
            <a:endParaRPr/>
          </a:p>
        </p:txBody>
      </p:sp>
      <p:sp>
        <p:nvSpPr>
          <p:cNvPr id="25" name="Google Shape;25;p25"/>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sz="1400" i="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Lst>
  <p:transition>
    <p:wipe/>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
        <p:cNvGrpSpPr/>
        <p:nvPr/>
      </p:nvGrpSpPr>
      <p:grpSpPr>
        <a:xfrm>
          <a:off x="0" y="0"/>
          <a:ext cx="0" cy="0"/>
          <a:chOff x="0" y="0"/>
          <a:chExt cx="0" cy="0"/>
        </a:xfrm>
      </p:grpSpPr>
      <p:grpSp>
        <p:nvGrpSpPr>
          <p:cNvPr id="33" name="Google Shape;33;p27"/>
          <p:cNvGrpSpPr/>
          <p:nvPr/>
        </p:nvGrpSpPr>
        <p:grpSpPr>
          <a:xfrm>
            <a:off x="-7937" y="-7937"/>
            <a:ext cx="9169400" cy="6873875"/>
            <a:chOff x="-8467" y="-8468"/>
            <a:chExt cx="9169805" cy="6874935"/>
          </a:xfrm>
        </p:grpSpPr>
        <p:sp>
          <p:nvSpPr>
            <p:cNvPr id="34" name="Google Shape;34;p27"/>
            <p:cNvSpPr/>
            <p:nvPr/>
          </p:nvSpPr>
          <p:spPr>
            <a:xfrm>
              <a:off x="-8467" y="4013290"/>
              <a:ext cx="457221" cy="2853177"/>
            </a:xfrm>
            <a:custGeom>
              <a:avLst/>
              <a:gdLst/>
              <a:ahLst/>
              <a:cxnLst/>
              <a:rect l="l" t="t" r="r" b="b"/>
              <a:pathLst>
                <a:path w="457200" h="2853267" extrusionOk="0">
                  <a:moveTo>
                    <a:pt x="0" y="0"/>
                  </a:moveTo>
                  <a:lnTo>
                    <a:pt x="457200" y="2853267"/>
                  </a:lnTo>
                  <a:lnTo>
                    <a:pt x="0" y="2844800"/>
                  </a:lnTo>
                  <a:cubicBezTo>
                    <a:pt x="2822" y="1905000"/>
                    <a:pt x="5645" y="965200"/>
                    <a:pt x="0" y="0"/>
                  </a:cubicBezTo>
                  <a:close/>
                </a:path>
              </a:pathLst>
            </a:custGeom>
            <a:solidFill>
              <a:schemeClr val="accent1">
                <a:alpha val="84705"/>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cxnSp>
          <p:nvCxnSpPr>
            <p:cNvPr id="35" name="Google Shape;35;p27"/>
            <p:cNvCxnSpPr/>
            <p:nvPr/>
          </p:nvCxnSpPr>
          <p:spPr>
            <a:xfrm rot="10800000" flipH="1">
              <a:off x="5130497" y="4175239"/>
              <a:ext cx="4022902" cy="2683288"/>
            </a:xfrm>
            <a:prstGeom prst="straightConnector1">
              <a:avLst/>
            </a:prstGeom>
            <a:noFill/>
            <a:ln w="9525" cap="rnd" cmpd="sng">
              <a:solidFill>
                <a:srgbClr val="D9D9D9"/>
              </a:solidFill>
              <a:prstDash val="solid"/>
              <a:miter lim="800000"/>
              <a:headEnd type="none" w="med" len="med"/>
              <a:tailEnd type="none" w="med" len="med"/>
            </a:ln>
          </p:spPr>
        </p:cxnSp>
        <p:cxnSp>
          <p:nvCxnSpPr>
            <p:cNvPr id="36" name="Google Shape;36;p27"/>
            <p:cNvCxnSpPr/>
            <p:nvPr/>
          </p:nvCxnSpPr>
          <p:spPr>
            <a:xfrm>
              <a:off x="7041932" y="-529"/>
              <a:ext cx="1219254" cy="6859057"/>
            </a:xfrm>
            <a:prstGeom prst="straightConnector1">
              <a:avLst/>
            </a:prstGeom>
            <a:noFill/>
            <a:ln w="9525" cap="rnd" cmpd="sng">
              <a:solidFill>
                <a:srgbClr val="BFBFBF"/>
              </a:solidFill>
              <a:prstDash val="solid"/>
              <a:miter lim="800000"/>
              <a:headEnd type="none" w="med" len="med"/>
              <a:tailEnd type="none" w="med" len="med"/>
            </a:ln>
          </p:spPr>
        </p:cxnSp>
        <p:sp>
          <p:nvSpPr>
            <p:cNvPr id="37" name="Google Shape;37;p27"/>
            <p:cNvSpPr/>
            <p:nvPr/>
          </p:nvSpPr>
          <p:spPr>
            <a:xfrm>
              <a:off x="6891113" y="-529"/>
              <a:ext cx="2270225" cy="6866996"/>
            </a:xfrm>
            <a:custGeom>
              <a:avLst/>
              <a:gdLst/>
              <a:ahLst/>
              <a:cxnLst/>
              <a:rect l="l" t="t" r="r" b="b"/>
              <a:pathLst>
                <a:path w="2269442" h="6866466" extrusionOk="0">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29803"/>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38" name="Google Shape;38;p27"/>
            <p:cNvSpPr/>
            <p:nvPr/>
          </p:nvSpPr>
          <p:spPr>
            <a:xfrm>
              <a:off x="7205452" y="-8468"/>
              <a:ext cx="1947948" cy="6866996"/>
            </a:xfrm>
            <a:custGeom>
              <a:avLst/>
              <a:gdLst/>
              <a:ahLst/>
              <a:cxnLst/>
              <a:rect l="l" t="t" r="r" b="b"/>
              <a:pathLst>
                <a:path w="1948147" h="6866467" extrusionOk="0">
                  <a:moveTo>
                    <a:pt x="0" y="0"/>
                  </a:moveTo>
                  <a:lnTo>
                    <a:pt x="1202267" y="6866467"/>
                  </a:lnTo>
                  <a:lnTo>
                    <a:pt x="1947333" y="6866467"/>
                  </a:lnTo>
                  <a:cubicBezTo>
                    <a:pt x="1944511" y="4577645"/>
                    <a:pt x="1950155" y="2288822"/>
                    <a:pt x="1947333" y="0"/>
                  </a:cubicBezTo>
                  <a:lnTo>
                    <a:pt x="0" y="0"/>
                  </a:lnTo>
                  <a:close/>
                </a:path>
              </a:pathLst>
            </a:custGeom>
            <a:solidFill>
              <a:schemeClr val="accent1">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39" name="Google Shape;39;p27"/>
            <p:cNvSpPr/>
            <p:nvPr/>
          </p:nvSpPr>
          <p:spPr>
            <a:xfrm>
              <a:off x="6638689" y="3919613"/>
              <a:ext cx="2513124" cy="2938915"/>
            </a:xfrm>
            <a:custGeom>
              <a:avLst/>
              <a:gdLst/>
              <a:ahLst/>
              <a:cxnLst/>
              <a:rect l="l" t="t" r="r" b="b"/>
              <a:pathLst>
                <a:path w="3259667" h="3810000" extrusionOk="0">
                  <a:moveTo>
                    <a:pt x="0" y="3810000"/>
                  </a:moveTo>
                  <a:lnTo>
                    <a:pt x="3251200" y="0"/>
                  </a:lnTo>
                  <a:cubicBezTo>
                    <a:pt x="3254022" y="1270000"/>
                    <a:pt x="3256845" y="2540000"/>
                    <a:pt x="3259667" y="3810000"/>
                  </a:cubicBezTo>
                  <a:lnTo>
                    <a:pt x="0" y="3810000"/>
                  </a:lnTo>
                  <a:close/>
                </a:path>
              </a:pathLst>
            </a:custGeom>
            <a:solidFill>
              <a:schemeClr val="accent2">
                <a:alpha val="71764"/>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40" name="Google Shape;40;p27"/>
            <p:cNvSpPr/>
            <p:nvPr/>
          </p:nvSpPr>
          <p:spPr>
            <a:xfrm>
              <a:off x="7010180" y="-8468"/>
              <a:ext cx="2143219" cy="6866996"/>
            </a:xfrm>
            <a:custGeom>
              <a:avLst/>
              <a:gdLst/>
              <a:ahLst/>
              <a:cxnLst/>
              <a:rect l="l" t="t" r="r" b="b"/>
              <a:pathLst>
                <a:path w="2853267" h="6866467" extrusionOk="0">
                  <a:moveTo>
                    <a:pt x="0" y="0"/>
                  </a:moveTo>
                  <a:lnTo>
                    <a:pt x="2472267" y="6866467"/>
                  </a:lnTo>
                  <a:lnTo>
                    <a:pt x="2853267" y="6858000"/>
                  </a:lnTo>
                  <a:lnTo>
                    <a:pt x="2853267" y="0"/>
                  </a:lnTo>
                  <a:lnTo>
                    <a:pt x="0" y="0"/>
                  </a:lnTo>
                  <a:close/>
                </a:path>
              </a:pathLst>
            </a:custGeom>
            <a:solidFill>
              <a:srgbClr val="3F7819">
                <a:alpha val="69803"/>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41" name="Google Shape;41;p27"/>
            <p:cNvSpPr/>
            <p:nvPr/>
          </p:nvSpPr>
          <p:spPr>
            <a:xfrm>
              <a:off x="8296112" y="-8468"/>
              <a:ext cx="857288" cy="6866996"/>
            </a:xfrm>
            <a:custGeom>
              <a:avLst/>
              <a:gdLst/>
              <a:ahLst/>
              <a:cxnLst/>
              <a:rect l="l" t="t" r="r" b="b"/>
              <a:pathLst>
                <a:path w="1286933" h="6866467" extrusionOk="0">
                  <a:moveTo>
                    <a:pt x="1016000" y="0"/>
                  </a:moveTo>
                  <a:lnTo>
                    <a:pt x="0" y="6866467"/>
                  </a:lnTo>
                  <a:lnTo>
                    <a:pt x="1286933" y="6866467"/>
                  </a:lnTo>
                  <a:cubicBezTo>
                    <a:pt x="1284111" y="4577645"/>
                    <a:pt x="1281288" y="2288822"/>
                    <a:pt x="1278466" y="0"/>
                  </a:cubicBezTo>
                  <a:lnTo>
                    <a:pt x="1016000" y="0"/>
                  </a:lnTo>
                  <a:close/>
                </a:path>
              </a:pathLst>
            </a:custGeom>
            <a:solidFill>
              <a:srgbClr val="C0E474">
                <a:alpha val="69803"/>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42" name="Google Shape;42;p27"/>
            <p:cNvSpPr/>
            <p:nvPr/>
          </p:nvSpPr>
          <p:spPr>
            <a:xfrm>
              <a:off x="8077027" y="-8468"/>
              <a:ext cx="1066847" cy="6866996"/>
            </a:xfrm>
            <a:custGeom>
              <a:avLst/>
              <a:gdLst/>
              <a:ahLst/>
              <a:cxnLst/>
              <a:rect l="l" t="t" r="r" b="b"/>
              <a:pathLst>
                <a:path w="1270244" h="6866467" extrusionOk="0">
                  <a:moveTo>
                    <a:pt x="0" y="0"/>
                  </a:moveTo>
                  <a:lnTo>
                    <a:pt x="1117600" y="6866467"/>
                  </a:lnTo>
                  <a:lnTo>
                    <a:pt x="1270000" y="6866467"/>
                  </a:lnTo>
                  <a:cubicBezTo>
                    <a:pt x="1272822" y="4574822"/>
                    <a:pt x="1250245" y="2291645"/>
                    <a:pt x="1253067" y="0"/>
                  </a:cubicBezTo>
                  <a:lnTo>
                    <a:pt x="0" y="0"/>
                  </a:lnTo>
                  <a:close/>
                </a:path>
              </a:pathLst>
            </a:custGeom>
            <a:solidFill>
              <a:schemeClr val="accent1">
                <a:alpha val="64705"/>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43" name="Google Shape;43;p27"/>
            <p:cNvSpPr/>
            <p:nvPr/>
          </p:nvSpPr>
          <p:spPr>
            <a:xfrm>
              <a:off x="8059564" y="4894488"/>
              <a:ext cx="1095423" cy="1964040"/>
            </a:xfrm>
            <a:custGeom>
              <a:avLst/>
              <a:gdLst/>
              <a:ahLst/>
              <a:cxnLst/>
              <a:rect l="l" t="t" r="r" b="b"/>
              <a:pathLst>
                <a:path w="1820333" h="3268133" extrusionOk="0">
                  <a:moveTo>
                    <a:pt x="0" y="3268133"/>
                  </a:moveTo>
                  <a:lnTo>
                    <a:pt x="1811866" y="0"/>
                  </a:lnTo>
                  <a:cubicBezTo>
                    <a:pt x="1814688" y="1086555"/>
                    <a:pt x="1817511" y="2173111"/>
                    <a:pt x="1820333" y="3259666"/>
                  </a:cubicBezTo>
                  <a:lnTo>
                    <a:pt x="0" y="3268133"/>
                  </a:lnTo>
                  <a:close/>
                </a:path>
              </a:pathLst>
            </a:custGeom>
            <a:solidFill>
              <a:schemeClr val="accent1">
                <a:alpha val="7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grpSp>
      <p:sp>
        <p:nvSpPr>
          <p:cNvPr id="44" name="Google Shape;44;p27"/>
          <p:cNvSpPr txBox="1">
            <a:spLocks noGrp="1"/>
          </p:cNvSpPr>
          <p:nvPr>
            <p:ph type="title"/>
          </p:nvPr>
        </p:nvSpPr>
        <p:spPr>
          <a:xfrm>
            <a:off x="609600" y="609600"/>
            <a:ext cx="6348412" cy="13208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2pPr>
            <a:lvl3pPr marR="0" lvl="2"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3pPr>
            <a:lvl4pPr marR="0" lvl="3"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4pPr>
            <a:lvl5pPr marR="0" lvl="4"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45" name="Google Shape;45;p27"/>
          <p:cNvSpPr txBox="1">
            <a:spLocks noGrp="1"/>
          </p:cNvSpPr>
          <p:nvPr>
            <p:ph type="body" idx="1"/>
          </p:nvPr>
        </p:nvSpPr>
        <p:spPr>
          <a:xfrm>
            <a:off x="609600" y="2160587"/>
            <a:ext cx="6348412" cy="3881437"/>
          </a:xfrm>
          <a:prstGeom prst="rect">
            <a:avLst/>
          </a:prstGeom>
          <a:noFill/>
          <a:ln>
            <a:noFill/>
          </a:ln>
        </p:spPr>
        <p:txBody>
          <a:bodyPr spcFirstLastPara="1" wrap="square" lIns="91425" tIns="45700" rIns="91425" bIns="45700" anchor="t" anchorCtr="0">
            <a:no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404040"/>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404040"/>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404040"/>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404040"/>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404040"/>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46" name="Google Shape;46;p27"/>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1"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9pPr>
          </a:lstStyle>
          <a:p>
            <a:endParaRPr/>
          </a:p>
        </p:txBody>
      </p:sp>
      <p:sp>
        <p:nvSpPr>
          <p:cNvPr id="47" name="Google Shape;47;p27"/>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1"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9pPr>
          </a:lstStyle>
          <a:p>
            <a:endParaRPr/>
          </a:p>
        </p:txBody>
      </p:sp>
      <p:sp>
        <p:nvSpPr>
          <p:cNvPr id="48" name="Google Shape;48;p27"/>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sz="1400" i="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Lst>
  <p:transition>
    <p:wipe/>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6"/>
        <p:cNvGrpSpPr/>
        <p:nvPr/>
      </p:nvGrpSpPr>
      <p:grpSpPr>
        <a:xfrm>
          <a:off x="0" y="0"/>
          <a:ext cx="0" cy="0"/>
          <a:chOff x="0" y="0"/>
          <a:chExt cx="0" cy="0"/>
        </a:xfrm>
      </p:grpSpPr>
      <p:grpSp>
        <p:nvGrpSpPr>
          <p:cNvPr id="147" name="Google Shape;147;p43"/>
          <p:cNvGrpSpPr/>
          <p:nvPr/>
        </p:nvGrpSpPr>
        <p:grpSpPr>
          <a:xfrm>
            <a:off x="-7937" y="-7937"/>
            <a:ext cx="9169400" cy="6873875"/>
            <a:chOff x="-8467" y="-8468"/>
            <a:chExt cx="9169805" cy="6874935"/>
          </a:xfrm>
        </p:grpSpPr>
        <p:sp>
          <p:nvSpPr>
            <p:cNvPr id="148" name="Google Shape;148;p43"/>
            <p:cNvSpPr/>
            <p:nvPr/>
          </p:nvSpPr>
          <p:spPr>
            <a:xfrm>
              <a:off x="-8467" y="4013290"/>
              <a:ext cx="457221" cy="2853177"/>
            </a:xfrm>
            <a:custGeom>
              <a:avLst/>
              <a:gdLst/>
              <a:ahLst/>
              <a:cxnLst/>
              <a:rect l="l" t="t" r="r" b="b"/>
              <a:pathLst>
                <a:path w="457200" h="2853267" extrusionOk="0">
                  <a:moveTo>
                    <a:pt x="0" y="0"/>
                  </a:moveTo>
                  <a:lnTo>
                    <a:pt x="457200" y="2853267"/>
                  </a:lnTo>
                  <a:lnTo>
                    <a:pt x="0" y="2844800"/>
                  </a:lnTo>
                  <a:cubicBezTo>
                    <a:pt x="2822" y="1905000"/>
                    <a:pt x="5645" y="965200"/>
                    <a:pt x="0" y="0"/>
                  </a:cubicBezTo>
                  <a:close/>
                </a:path>
              </a:pathLst>
            </a:custGeom>
            <a:solidFill>
              <a:schemeClr val="accent1">
                <a:alpha val="84705"/>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cxnSp>
          <p:nvCxnSpPr>
            <p:cNvPr id="149" name="Google Shape;149;p43"/>
            <p:cNvCxnSpPr/>
            <p:nvPr/>
          </p:nvCxnSpPr>
          <p:spPr>
            <a:xfrm rot="10800000" flipH="1">
              <a:off x="5130497" y="4175239"/>
              <a:ext cx="4022902" cy="2683288"/>
            </a:xfrm>
            <a:prstGeom prst="straightConnector1">
              <a:avLst/>
            </a:prstGeom>
            <a:noFill/>
            <a:ln w="9525" cap="rnd" cmpd="sng">
              <a:solidFill>
                <a:srgbClr val="D9D9D9"/>
              </a:solidFill>
              <a:prstDash val="solid"/>
              <a:miter lim="800000"/>
              <a:headEnd type="none" w="med" len="med"/>
              <a:tailEnd type="none" w="med" len="med"/>
            </a:ln>
          </p:spPr>
        </p:cxnSp>
        <p:cxnSp>
          <p:nvCxnSpPr>
            <p:cNvPr id="150" name="Google Shape;150;p43"/>
            <p:cNvCxnSpPr/>
            <p:nvPr/>
          </p:nvCxnSpPr>
          <p:spPr>
            <a:xfrm>
              <a:off x="7041932" y="-529"/>
              <a:ext cx="1219254" cy="6859057"/>
            </a:xfrm>
            <a:prstGeom prst="straightConnector1">
              <a:avLst/>
            </a:prstGeom>
            <a:noFill/>
            <a:ln w="9525" cap="rnd" cmpd="sng">
              <a:solidFill>
                <a:srgbClr val="BFBFBF"/>
              </a:solidFill>
              <a:prstDash val="solid"/>
              <a:miter lim="800000"/>
              <a:headEnd type="none" w="med" len="med"/>
              <a:tailEnd type="none" w="med" len="med"/>
            </a:ln>
          </p:spPr>
        </p:cxnSp>
        <p:sp>
          <p:nvSpPr>
            <p:cNvPr id="151" name="Google Shape;151;p43"/>
            <p:cNvSpPr/>
            <p:nvPr/>
          </p:nvSpPr>
          <p:spPr>
            <a:xfrm>
              <a:off x="6891113" y="-529"/>
              <a:ext cx="2270225" cy="6866996"/>
            </a:xfrm>
            <a:custGeom>
              <a:avLst/>
              <a:gdLst/>
              <a:ahLst/>
              <a:cxnLst/>
              <a:rect l="l" t="t" r="r" b="b"/>
              <a:pathLst>
                <a:path w="2269442" h="6866466" extrusionOk="0">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29803"/>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152" name="Google Shape;152;p43"/>
            <p:cNvSpPr/>
            <p:nvPr/>
          </p:nvSpPr>
          <p:spPr>
            <a:xfrm>
              <a:off x="7205452" y="-8468"/>
              <a:ext cx="1947948" cy="6866996"/>
            </a:xfrm>
            <a:custGeom>
              <a:avLst/>
              <a:gdLst/>
              <a:ahLst/>
              <a:cxnLst/>
              <a:rect l="l" t="t" r="r" b="b"/>
              <a:pathLst>
                <a:path w="1948147" h="6866467" extrusionOk="0">
                  <a:moveTo>
                    <a:pt x="0" y="0"/>
                  </a:moveTo>
                  <a:lnTo>
                    <a:pt x="1202267" y="6866467"/>
                  </a:lnTo>
                  <a:lnTo>
                    <a:pt x="1947333" y="6866467"/>
                  </a:lnTo>
                  <a:cubicBezTo>
                    <a:pt x="1944511" y="4577645"/>
                    <a:pt x="1950155" y="2288822"/>
                    <a:pt x="1947333" y="0"/>
                  </a:cubicBezTo>
                  <a:lnTo>
                    <a:pt x="0" y="0"/>
                  </a:lnTo>
                  <a:close/>
                </a:path>
              </a:pathLst>
            </a:custGeom>
            <a:solidFill>
              <a:schemeClr val="accent1">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153" name="Google Shape;153;p43"/>
            <p:cNvSpPr/>
            <p:nvPr/>
          </p:nvSpPr>
          <p:spPr>
            <a:xfrm>
              <a:off x="6638689" y="3919613"/>
              <a:ext cx="2513124" cy="2938915"/>
            </a:xfrm>
            <a:custGeom>
              <a:avLst/>
              <a:gdLst/>
              <a:ahLst/>
              <a:cxnLst/>
              <a:rect l="l" t="t" r="r" b="b"/>
              <a:pathLst>
                <a:path w="3259667" h="3810000" extrusionOk="0">
                  <a:moveTo>
                    <a:pt x="0" y="3810000"/>
                  </a:moveTo>
                  <a:lnTo>
                    <a:pt x="3251200" y="0"/>
                  </a:lnTo>
                  <a:cubicBezTo>
                    <a:pt x="3254022" y="1270000"/>
                    <a:pt x="3256845" y="2540000"/>
                    <a:pt x="3259667" y="3810000"/>
                  </a:cubicBezTo>
                  <a:lnTo>
                    <a:pt x="0" y="3810000"/>
                  </a:lnTo>
                  <a:close/>
                </a:path>
              </a:pathLst>
            </a:custGeom>
            <a:solidFill>
              <a:schemeClr val="accent2">
                <a:alpha val="71764"/>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154" name="Google Shape;154;p43"/>
            <p:cNvSpPr/>
            <p:nvPr/>
          </p:nvSpPr>
          <p:spPr>
            <a:xfrm>
              <a:off x="7010180" y="-8468"/>
              <a:ext cx="2143219" cy="6866996"/>
            </a:xfrm>
            <a:custGeom>
              <a:avLst/>
              <a:gdLst/>
              <a:ahLst/>
              <a:cxnLst/>
              <a:rect l="l" t="t" r="r" b="b"/>
              <a:pathLst>
                <a:path w="2853267" h="6866467" extrusionOk="0">
                  <a:moveTo>
                    <a:pt x="0" y="0"/>
                  </a:moveTo>
                  <a:lnTo>
                    <a:pt x="2472267" y="6866467"/>
                  </a:lnTo>
                  <a:lnTo>
                    <a:pt x="2853267" y="6858000"/>
                  </a:lnTo>
                  <a:lnTo>
                    <a:pt x="2853267" y="0"/>
                  </a:lnTo>
                  <a:lnTo>
                    <a:pt x="0" y="0"/>
                  </a:lnTo>
                  <a:close/>
                </a:path>
              </a:pathLst>
            </a:custGeom>
            <a:solidFill>
              <a:srgbClr val="3F7819">
                <a:alpha val="69803"/>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155" name="Google Shape;155;p43"/>
            <p:cNvSpPr/>
            <p:nvPr/>
          </p:nvSpPr>
          <p:spPr>
            <a:xfrm>
              <a:off x="8296112" y="-8468"/>
              <a:ext cx="857288" cy="6866996"/>
            </a:xfrm>
            <a:custGeom>
              <a:avLst/>
              <a:gdLst/>
              <a:ahLst/>
              <a:cxnLst/>
              <a:rect l="l" t="t" r="r" b="b"/>
              <a:pathLst>
                <a:path w="1286933" h="6866467" extrusionOk="0">
                  <a:moveTo>
                    <a:pt x="1016000" y="0"/>
                  </a:moveTo>
                  <a:lnTo>
                    <a:pt x="0" y="6866467"/>
                  </a:lnTo>
                  <a:lnTo>
                    <a:pt x="1286933" y="6866467"/>
                  </a:lnTo>
                  <a:cubicBezTo>
                    <a:pt x="1284111" y="4577645"/>
                    <a:pt x="1281288" y="2288822"/>
                    <a:pt x="1278466" y="0"/>
                  </a:cubicBezTo>
                  <a:lnTo>
                    <a:pt x="1016000" y="0"/>
                  </a:lnTo>
                  <a:close/>
                </a:path>
              </a:pathLst>
            </a:custGeom>
            <a:solidFill>
              <a:srgbClr val="C0E474">
                <a:alpha val="69803"/>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156" name="Google Shape;156;p43"/>
            <p:cNvSpPr/>
            <p:nvPr/>
          </p:nvSpPr>
          <p:spPr>
            <a:xfrm>
              <a:off x="8077027" y="-8468"/>
              <a:ext cx="1066847" cy="6866996"/>
            </a:xfrm>
            <a:custGeom>
              <a:avLst/>
              <a:gdLst/>
              <a:ahLst/>
              <a:cxnLst/>
              <a:rect l="l" t="t" r="r" b="b"/>
              <a:pathLst>
                <a:path w="1270244" h="6866467" extrusionOk="0">
                  <a:moveTo>
                    <a:pt x="0" y="0"/>
                  </a:moveTo>
                  <a:lnTo>
                    <a:pt x="1117600" y="6866467"/>
                  </a:lnTo>
                  <a:lnTo>
                    <a:pt x="1270000" y="6866467"/>
                  </a:lnTo>
                  <a:cubicBezTo>
                    <a:pt x="1272822" y="4574822"/>
                    <a:pt x="1250245" y="2291645"/>
                    <a:pt x="1253067" y="0"/>
                  </a:cubicBezTo>
                  <a:lnTo>
                    <a:pt x="0" y="0"/>
                  </a:lnTo>
                  <a:close/>
                </a:path>
              </a:pathLst>
            </a:custGeom>
            <a:solidFill>
              <a:schemeClr val="accent1">
                <a:alpha val="64705"/>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157" name="Google Shape;157;p43"/>
            <p:cNvSpPr/>
            <p:nvPr/>
          </p:nvSpPr>
          <p:spPr>
            <a:xfrm>
              <a:off x="8059564" y="4894488"/>
              <a:ext cx="1095423" cy="1964040"/>
            </a:xfrm>
            <a:custGeom>
              <a:avLst/>
              <a:gdLst/>
              <a:ahLst/>
              <a:cxnLst/>
              <a:rect l="l" t="t" r="r" b="b"/>
              <a:pathLst>
                <a:path w="1820333" h="3268133" extrusionOk="0">
                  <a:moveTo>
                    <a:pt x="0" y="3268133"/>
                  </a:moveTo>
                  <a:lnTo>
                    <a:pt x="1811866" y="0"/>
                  </a:lnTo>
                  <a:cubicBezTo>
                    <a:pt x="1814688" y="1086555"/>
                    <a:pt x="1817511" y="2173111"/>
                    <a:pt x="1820333" y="3259666"/>
                  </a:cubicBezTo>
                  <a:lnTo>
                    <a:pt x="0" y="3268133"/>
                  </a:lnTo>
                  <a:close/>
                </a:path>
              </a:pathLst>
            </a:custGeom>
            <a:solidFill>
              <a:schemeClr val="accent1">
                <a:alpha val="7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grpSp>
      <p:sp>
        <p:nvSpPr>
          <p:cNvPr id="158" name="Google Shape;158;p43"/>
          <p:cNvSpPr txBox="1"/>
          <p:nvPr/>
        </p:nvSpPr>
        <p:spPr>
          <a:xfrm>
            <a:off x="482600" y="790575"/>
            <a:ext cx="457200" cy="584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0E474"/>
              </a:buClr>
              <a:buSzPts val="8000"/>
              <a:buFont typeface="Arial"/>
              <a:buNone/>
            </a:pPr>
            <a:r>
              <a:rPr lang="en-US" sz="8000" b="0" i="1" u="none">
                <a:solidFill>
                  <a:srgbClr val="C0E474"/>
                </a:solidFill>
                <a:latin typeface="Arial"/>
                <a:ea typeface="Arial"/>
                <a:cs typeface="Arial"/>
                <a:sym typeface="Arial"/>
              </a:rPr>
              <a:t>“</a:t>
            </a:r>
            <a:endParaRPr/>
          </a:p>
        </p:txBody>
      </p:sp>
      <p:sp>
        <p:nvSpPr>
          <p:cNvPr id="159" name="Google Shape;159;p43"/>
          <p:cNvSpPr txBox="1"/>
          <p:nvPr/>
        </p:nvSpPr>
        <p:spPr>
          <a:xfrm>
            <a:off x="6748462" y="2886075"/>
            <a:ext cx="457200" cy="5857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0E474"/>
              </a:buClr>
              <a:buSzPts val="8000"/>
              <a:buFont typeface="Arial"/>
              <a:buNone/>
            </a:pPr>
            <a:r>
              <a:rPr lang="en-US" sz="8000" b="0" i="1" u="none">
                <a:solidFill>
                  <a:srgbClr val="C0E474"/>
                </a:solidFill>
                <a:latin typeface="Arial"/>
                <a:ea typeface="Arial"/>
                <a:cs typeface="Arial"/>
                <a:sym typeface="Arial"/>
              </a:rPr>
              <a:t>”</a:t>
            </a:r>
            <a:endParaRPr/>
          </a:p>
        </p:txBody>
      </p:sp>
      <p:sp>
        <p:nvSpPr>
          <p:cNvPr id="160" name="Google Shape;160;p43"/>
          <p:cNvSpPr txBox="1">
            <a:spLocks noGrp="1"/>
          </p:cNvSpPr>
          <p:nvPr>
            <p:ph type="title"/>
          </p:nvPr>
        </p:nvSpPr>
        <p:spPr>
          <a:xfrm>
            <a:off x="609600" y="609600"/>
            <a:ext cx="6348412" cy="13208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2pPr>
            <a:lvl3pPr marR="0" lvl="2"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3pPr>
            <a:lvl4pPr marR="0" lvl="3"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4pPr>
            <a:lvl5pPr marR="0" lvl="4"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61" name="Google Shape;161;p43"/>
          <p:cNvSpPr txBox="1">
            <a:spLocks noGrp="1"/>
          </p:cNvSpPr>
          <p:nvPr>
            <p:ph type="body" idx="1"/>
          </p:nvPr>
        </p:nvSpPr>
        <p:spPr>
          <a:xfrm>
            <a:off x="609600" y="2160587"/>
            <a:ext cx="6348412" cy="3881437"/>
          </a:xfrm>
          <a:prstGeom prst="rect">
            <a:avLst/>
          </a:prstGeom>
          <a:noFill/>
          <a:ln>
            <a:noFill/>
          </a:ln>
        </p:spPr>
        <p:txBody>
          <a:bodyPr spcFirstLastPara="1" wrap="square" lIns="91425" tIns="45700" rIns="91425" bIns="45700" anchor="t" anchorCtr="0">
            <a:no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404040"/>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404040"/>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404040"/>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404040"/>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404040"/>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62" name="Google Shape;162;p43"/>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1"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9pPr>
          </a:lstStyle>
          <a:p>
            <a:endParaRPr/>
          </a:p>
        </p:txBody>
      </p:sp>
      <p:sp>
        <p:nvSpPr>
          <p:cNvPr id="163" name="Google Shape;163;p43"/>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1"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9pPr>
          </a:lstStyle>
          <a:p>
            <a:endParaRPr/>
          </a:p>
        </p:txBody>
      </p:sp>
      <p:sp>
        <p:nvSpPr>
          <p:cNvPr id="164" name="Google Shape;164;p43"/>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sz="1400" i="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7" r:id="rId1"/>
  </p:sldLayoutIdLst>
  <p:transition>
    <p:wipe/>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2"/>
        <p:cNvGrpSpPr/>
        <p:nvPr/>
      </p:nvGrpSpPr>
      <p:grpSpPr>
        <a:xfrm>
          <a:off x="0" y="0"/>
          <a:ext cx="0" cy="0"/>
          <a:chOff x="0" y="0"/>
          <a:chExt cx="0" cy="0"/>
        </a:xfrm>
      </p:grpSpPr>
      <p:grpSp>
        <p:nvGrpSpPr>
          <p:cNvPr id="173" name="Google Shape;173;p45"/>
          <p:cNvGrpSpPr/>
          <p:nvPr/>
        </p:nvGrpSpPr>
        <p:grpSpPr>
          <a:xfrm>
            <a:off x="-7937" y="-7937"/>
            <a:ext cx="9169400" cy="6873875"/>
            <a:chOff x="-8467" y="-8468"/>
            <a:chExt cx="9169805" cy="6874935"/>
          </a:xfrm>
        </p:grpSpPr>
        <p:sp>
          <p:nvSpPr>
            <p:cNvPr id="174" name="Google Shape;174;p45"/>
            <p:cNvSpPr/>
            <p:nvPr/>
          </p:nvSpPr>
          <p:spPr>
            <a:xfrm>
              <a:off x="-8467" y="4013290"/>
              <a:ext cx="457221" cy="2853177"/>
            </a:xfrm>
            <a:custGeom>
              <a:avLst/>
              <a:gdLst/>
              <a:ahLst/>
              <a:cxnLst/>
              <a:rect l="l" t="t" r="r" b="b"/>
              <a:pathLst>
                <a:path w="457200" h="2853267" extrusionOk="0">
                  <a:moveTo>
                    <a:pt x="0" y="0"/>
                  </a:moveTo>
                  <a:lnTo>
                    <a:pt x="457200" y="2853267"/>
                  </a:lnTo>
                  <a:lnTo>
                    <a:pt x="0" y="2844800"/>
                  </a:lnTo>
                  <a:cubicBezTo>
                    <a:pt x="2822" y="1905000"/>
                    <a:pt x="5645" y="965200"/>
                    <a:pt x="0" y="0"/>
                  </a:cubicBezTo>
                  <a:close/>
                </a:path>
              </a:pathLst>
            </a:custGeom>
            <a:solidFill>
              <a:schemeClr val="accent1">
                <a:alpha val="84705"/>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cxnSp>
          <p:nvCxnSpPr>
            <p:cNvPr id="175" name="Google Shape;175;p45"/>
            <p:cNvCxnSpPr/>
            <p:nvPr/>
          </p:nvCxnSpPr>
          <p:spPr>
            <a:xfrm rot="10800000" flipH="1">
              <a:off x="5130497" y="4175239"/>
              <a:ext cx="4022902" cy="2683288"/>
            </a:xfrm>
            <a:prstGeom prst="straightConnector1">
              <a:avLst/>
            </a:prstGeom>
            <a:noFill/>
            <a:ln w="9525" cap="rnd" cmpd="sng">
              <a:solidFill>
                <a:srgbClr val="D9D9D9"/>
              </a:solidFill>
              <a:prstDash val="solid"/>
              <a:miter lim="800000"/>
              <a:headEnd type="none" w="med" len="med"/>
              <a:tailEnd type="none" w="med" len="med"/>
            </a:ln>
          </p:spPr>
        </p:cxnSp>
        <p:cxnSp>
          <p:nvCxnSpPr>
            <p:cNvPr id="176" name="Google Shape;176;p45"/>
            <p:cNvCxnSpPr/>
            <p:nvPr/>
          </p:nvCxnSpPr>
          <p:spPr>
            <a:xfrm>
              <a:off x="7041932" y="-529"/>
              <a:ext cx="1219254" cy="6859057"/>
            </a:xfrm>
            <a:prstGeom prst="straightConnector1">
              <a:avLst/>
            </a:prstGeom>
            <a:noFill/>
            <a:ln w="9525" cap="rnd" cmpd="sng">
              <a:solidFill>
                <a:srgbClr val="BFBFBF"/>
              </a:solidFill>
              <a:prstDash val="solid"/>
              <a:miter lim="800000"/>
              <a:headEnd type="none" w="med" len="med"/>
              <a:tailEnd type="none" w="med" len="med"/>
            </a:ln>
          </p:spPr>
        </p:cxnSp>
        <p:sp>
          <p:nvSpPr>
            <p:cNvPr id="177" name="Google Shape;177;p45"/>
            <p:cNvSpPr/>
            <p:nvPr/>
          </p:nvSpPr>
          <p:spPr>
            <a:xfrm>
              <a:off x="6891113" y="-529"/>
              <a:ext cx="2270225" cy="6866996"/>
            </a:xfrm>
            <a:custGeom>
              <a:avLst/>
              <a:gdLst/>
              <a:ahLst/>
              <a:cxnLst/>
              <a:rect l="l" t="t" r="r" b="b"/>
              <a:pathLst>
                <a:path w="2269442" h="6866466" extrusionOk="0">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29803"/>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178" name="Google Shape;178;p45"/>
            <p:cNvSpPr/>
            <p:nvPr/>
          </p:nvSpPr>
          <p:spPr>
            <a:xfrm>
              <a:off x="7205452" y="-8468"/>
              <a:ext cx="1947948" cy="6866996"/>
            </a:xfrm>
            <a:custGeom>
              <a:avLst/>
              <a:gdLst/>
              <a:ahLst/>
              <a:cxnLst/>
              <a:rect l="l" t="t" r="r" b="b"/>
              <a:pathLst>
                <a:path w="1948147" h="6866467" extrusionOk="0">
                  <a:moveTo>
                    <a:pt x="0" y="0"/>
                  </a:moveTo>
                  <a:lnTo>
                    <a:pt x="1202267" y="6866467"/>
                  </a:lnTo>
                  <a:lnTo>
                    <a:pt x="1947333" y="6866467"/>
                  </a:lnTo>
                  <a:cubicBezTo>
                    <a:pt x="1944511" y="4577645"/>
                    <a:pt x="1950155" y="2288822"/>
                    <a:pt x="1947333" y="0"/>
                  </a:cubicBezTo>
                  <a:lnTo>
                    <a:pt x="0" y="0"/>
                  </a:lnTo>
                  <a:close/>
                </a:path>
              </a:pathLst>
            </a:custGeom>
            <a:solidFill>
              <a:schemeClr val="accent1">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179" name="Google Shape;179;p45"/>
            <p:cNvSpPr/>
            <p:nvPr/>
          </p:nvSpPr>
          <p:spPr>
            <a:xfrm>
              <a:off x="6638689" y="3919613"/>
              <a:ext cx="2513124" cy="2938915"/>
            </a:xfrm>
            <a:custGeom>
              <a:avLst/>
              <a:gdLst/>
              <a:ahLst/>
              <a:cxnLst/>
              <a:rect l="l" t="t" r="r" b="b"/>
              <a:pathLst>
                <a:path w="3259667" h="3810000" extrusionOk="0">
                  <a:moveTo>
                    <a:pt x="0" y="3810000"/>
                  </a:moveTo>
                  <a:lnTo>
                    <a:pt x="3251200" y="0"/>
                  </a:lnTo>
                  <a:cubicBezTo>
                    <a:pt x="3254022" y="1270000"/>
                    <a:pt x="3256845" y="2540000"/>
                    <a:pt x="3259667" y="3810000"/>
                  </a:cubicBezTo>
                  <a:lnTo>
                    <a:pt x="0" y="3810000"/>
                  </a:lnTo>
                  <a:close/>
                </a:path>
              </a:pathLst>
            </a:custGeom>
            <a:solidFill>
              <a:schemeClr val="accent2">
                <a:alpha val="71764"/>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180" name="Google Shape;180;p45"/>
            <p:cNvSpPr/>
            <p:nvPr/>
          </p:nvSpPr>
          <p:spPr>
            <a:xfrm>
              <a:off x="7010180" y="-8468"/>
              <a:ext cx="2143219" cy="6866996"/>
            </a:xfrm>
            <a:custGeom>
              <a:avLst/>
              <a:gdLst/>
              <a:ahLst/>
              <a:cxnLst/>
              <a:rect l="l" t="t" r="r" b="b"/>
              <a:pathLst>
                <a:path w="2853267" h="6866467" extrusionOk="0">
                  <a:moveTo>
                    <a:pt x="0" y="0"/>
                  </a:moveTo>
                  <a:lnTo>
                    <a:pt x="2472267" y="6866467"/>
                  </a:lnTo>
                  <a:lnTo>
                    <a:pt x="2853267" y="6858000"/>
                  </a:lnTo>
                  <a:lnTo>
                    <a:pt x="2853267" y="0"/>
                  </a:lnTo>
                  <a:lnTo>
                    <a:pt x="0" y="0"/>
                  </a:lnTo>
                  <a:close/>
                </a:path>
              </a:pathLst>
            </a:custGeom>
            <a:solidFill>
              <a:srgbClr val="3F7819">
                <a:alpha val="69803"/>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181" name="Google Shape;181;p45"/>
            <p:cNvSpPr/>
            <p:nvPr/>
          </p:nvSpPr>
          <p:spPr>
            <a:xfrm>
              <a:off x="8296112" y="-8468"/>
              <a:ext cx="857288" cy="6866996"/>
            </a:xfrm>
            <a:custGeom>
              <a:avLst/>
              <a:gdLst/>
              <a:ahLst/>
              <a:cxnLst/>
              <a:rect l="l" t="t" r="r" b="b"/>
              <a:pathLst>
                <a:path w="1286933" h="6866467" extrusionOk="0">
                  <a:moveTo>
                    <a:pt x="1016000" y="0"/>
                  </a:moveTo>
                  <a:lnTo>
                    <a:pt x="0" y="6866467"/>
                  </a:lnTo>
                  <a:lnTo>
                    <a:pt x="1286933" y="6866467"/>
                  </a:lnTo>
                  <a:cubicBezTo>
                    <a:pt x="1284111" y="4577645"/>
                    <a:pt x="1281288" y="2288822"/>
                    <a:pt x="1278466" y="0"/>
                  </a:cubicBezTo>
                  <a:lnTo>
                    <a:pt x="1016000" y="0"/>
                  </a:lnTo>
                  <a:close/>
                </a:path>
              </a:pathLst>
            </a:custGeom>
            <a:solidFill>
              <a:srgbClr val="C0E474">
                <a:alpha val="69803"/>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182" name="Google Shape;182;p45"/>
            <p:cNvSpPr/>
            <p:nvPr/>
          </p:nvSpPr>
          <p:spPr>
            <a:xfrm>
              <a:off x="8077027" y="-8468"/>
              <a:ext cx="1066847" cy="6866996"/>
            </a:xfrm>
            <a:custGeom>
              <a:avLst/>
              <a:gdLst/>
              <a:ahLst/>
              <a:cxnLst/>
              <a:rect l="l" t="t" r="r" b="b"/>
              <a:pathLst>
                <a:path w="1270244" h="6866467" extrusionOk="0">
                  <a:moveTo>
                    <a:pt x="0" y="0"/>
                  </a:moveTo>
                  <a:lnTo>
                    <a:pt x="1117600" y="6866467"/>
                  </a:lnTo>
                  <a:lnTo>
                    <a:pt x="1270000" y="6866467"/>
                  </a:lnTo>
                  <a:cubicBezTo>
                    <a:pt x="1272822" y="4574822"/>
                    <a:pt x="1250245" y="2291645"/>
                    <a:pt x="1253067" y="0"/>
                  </a:cubicBezTo>
                  <a:lnTo>
                    <a:pt x="0" y="0"/>
                  </a:lnTo>
                  <a:close/>
                </a:path>
              </a:pathLst>
            </a:custGeom>
            <a:solidFill>
              <a:schemeClr val="accent1">
                <a:alpha val="64705"/>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183" name="Google Shape;183;p45"/>
            <p:cNvSpPr/>
            <p:nvPr/>
          </p:nvSpPr>
          <p:spPr>
            <a:xfrm>
              <a:off x="8059564" y="4894488"/>
              <a:ext cx="1095423" cy="1964040"/>
            </a:xfrm>
            <a:custGeom>
              <a:avLst/>
              <a:gdLst/>
              <a:ahLst/>
              <a:cxnLst/>
              <a:rect l="l" t="t" r="r" b="b"/>
              <a:pathLst>
                <a:path w="1820333" h="3268133" extrusionOk="0">
                  <a:moveTo>
                    <a:pt x="0" y="3268133"/>
                  </a:moveTo>
                  <a:lnTo>
                    <a:pt x="1811866" y="0"/>
                  </a:lnTo>
                  <a:cubicBezTo>
                    <a:pt x="1814688" y="1086555"/>
                    <a:pt x="1817511" y="2173111"/>
                    <a:pt x="1820333" y="3259666"/>
                  </a:cubicBezTo>
                  <a:lnTo>
                    <a:pt x="0" y="3268133"/>
                  </a:lnTo>
                  <a:close/>
                </a:path>
              </a:pathLst>
            </a:custGeom>
            <a:solidFill>
              <a:schemeClr val="accent1">
                <a:alpha val="7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grpSp>
      <p:sp>
        <p:nvSpPr>
          <p:cNvPr id="184" name="Google Shape;184;p45"/>
          <p:cNvSpPr txBox="1"/>
          <p:nvPr/>
        </p:nvSpPr>
        <p:spPr>
          <a:xfrm>
            <a:off x="482600" y="790575"/>
            <a:ext cx="457200" cy="584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0E474"/>
              </a:buClr>
              <a:buSzPts val="8000"/>
              <a:buFont typeface="Arial"/>
              <a:buNone/>
            </a:pPr>
            <a:r>
              <a:rPr lang="en-US" sz="8000" b="0" i="1" u="none">
                <a:solidFill>
                  <a:srgbClr val="C0E474"/>
                </a:solidFill>
                <a:latin typeface="Arial"/>
                <a:ea typeface="Arial"/>
                <a:cs typeface="Arial"/>
                <a:sym typeface="Arial"/>
              </a:rPr>
              <a:t>“</a:t>
            </a:r>
            <a:endParaRPr/>
          </a:p>
        </p:txBody>
      </p:sp>
      <p:sp>
        <p:nvSpPr>
          <p:cNvPr id="185" name="Google Shape;185;p45"/>
          <p:cNvSpPr txBox="1"/>
          <p:nvPr/>
        </p:nvSpPr>
        <p:spPr>
          <a:xfrm>
            <a:off x="6748462" y="2886075"/>
            <a:ext cx="457200" cy="5857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0E474"/>
              </a:buClr>
              <a:buSzPts val="8000"/>
              <a:buFont typeface="Arial"/>
              <a:buNone/>
            </a:pPr>
            <a:r>
              <a:rPr lang="en-US" sz="8000" b="0" i="1" u="none">
                <a:solidFill>
                  <a:srgbClr val="C0E474"/>
                </a:solidFill>
                <a:latin typeface="Arial"/>
                <a:ea typeface="Arial"/>
                <a:cs typeface="Arial"/>
                <a:sym typeface="Arial"/>
              </a:rPr>
              <a:t>”</a:t>
            </a:r>
            <a:endParaRPr/>
          </a:p>
        </p:txBody>
      </p:sp>
      <p:sp>
        <p:nvSpPr>
          <p:cNvPr id="186" name="Google Shape;186;p45"/>
          <p:cNvSpPr txBox="1">
            <a:spLocks noGrp="1"/>
          </p:cNvSpPr>
          <p:nvPr>
            <p:ph type="title"/>
          </p:nvPr>
        </p:nvSpPr>
        <p:spPr>
          <a:xfrm>
            <a:off x="609600" y="609600"/>
            <a:ext cx="6348412" cy="13208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2pPr>
            <a:lvl3pPr marR="0" lvl="2"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3pPr>
            <a:lvl4pPr marR="0" lvl="3"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4pPr>
            <a:lvl5pPr marR="0" lvl="4"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87" name="Google Shape;187;p45"/>
          <p:cNvSpPr txBox="1">
            <a:spLocks noGrp="1"/>
          </p:cNvSpPr>
          <p:nvPr>
            <p:ph type="body" idx="1"/>
          </p:nvPr>
        </p:nvSpPr>
        <p:spPr>
          <a:xfrm>
            <a:off x="609600" y="2160587"/>
            <a:ext cx="6348412" cy="3881437"/>
          </a:xfrm>
          <a:prstGeom prst="rect">
            <a:avLst/>
          </a:prstGeom>
          <a:noFill/>
          <a:ln>
            <a:noFill/>
          </a:ln>
        </p:spPr>
        <p:txBody>
          <a:bodyPr spcFirstLastPara="1" wrap="square" lIns="91425" tIns="45700" rIns="91425" bIns="45700" anchor="t" anchorCtr="0">
            <a:no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404040"/>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404040"/>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404040"/>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404040"/>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404040"/>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88" name="Google Shape;188;p45"/>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1"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9pPr>
          </a:lstStyle>
          <a:p>
            <a:endParaRPr/>
          </a:p>
        </p:txBody>
      </p:sp>
      <p:sp>
        <p:nvSpPr>
          <p:cNvPr id="189" name="Google Shape;189;p45"/>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1" u="none">
                <a:solidFill>
                  <a:schemeClr val="dk1"/>
                </a:solidFill>
                <a:latin typeface="Verdana"/>
                <a:ea typeface="Verdana"/>
                <a:cs typeface="Verdana"/>
                <a:sym typeface="Verdana"/>
              </a:defRPr>
            </a:lvl1pPr>
            <a:lvl2pPr marR="0" lvl="1"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2pPr>
            <a:lvl3pPr marR="0" lvl="2"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3pPr>
            <a:lvl4pPr marR="0" lvl="3"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4pPr>
            <a:lvl5pPr marR="0" lvl="4"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5pPr>
            <a:lvl6pPr marR="0" lvl="5"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6pPr>
            <a:lvl7pPr marR="0" lvl="6"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7pPr>
            <a:lvl8pPr marR="0" lvl="7"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8pPr>
            <a:lvl9pPr marR="0" lvl="8" algn="l" rtl="0">
              <a:lnSpc>
                <a:spcPct val="100000"/>
              </a:lnSpc>
              <a:spcBef>
                <a:spcPts val="0"/>
              </a:spcBef>
              <a:spcAft>
                <a:spcPts val="0"/>
              </a:spcAft>
              <a:buSzPts val="1400"/>
              <a:buNone/>
              <a:defRPr sz="1800" b="0" i="1" u="none" strike="noStrike" cap="none">
                <a:solidFill>
                  <a:schemeClr val="dk1"/>
                </a:solidFill>
                <a:latin typeface="Verdana"/>
                <a:ea typeface="Verdana"/>
                <a:cs typeface="Verdana"/>
                <a:sym typeface="Verdana"/>
              </a:defRPr>
            </a:lvl9pPr>
          </a:lstStyle>
          <a:p>
            <a:endParaRPr/>
          </a:p>
        </p:txBody>
      </p:sp>
      <p:sp>
        <p:nvSpPr>
          <p:cNvPr id="190" name="Google Shape;190;p45"/>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1pPr>
            <a:lvl2pPr marL="0" marR="0" lvl="1"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2pPr>
            <a:lvl3pPr marL="0" marR="0" lvl="2"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3pPr>
            <a:lvl4pPr marL="0" marR="0" lvl="3"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4pPr>
            <a:lvl5pPr marL="0" marR="0" lvl="4"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5pPr>
            <a:lvl6pPr marL="0" marR="0" lvl="5"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6pPr>
            <a:lvl7pPr marL="0" marR="0" lvl="6"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7pPr>
            <a:lvl8pPr marL="0" marR="0" lvl="7"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8pPr>
            <a:lvl9pPr marL="0" marR="0" lvl="8" indent="0" algn="r" rtl="0">
              <a:lnSpc>
                <a:spcPct val="100000"/>
              </a:lnSpc>
              <a:spcBef>
                <a:spcPts val="0"/>
              </a:spcBef>
              <a:spcAft>
                <a:spcPts val="0"/>
              </a:spcAft>
              <a:buClr>
                <a:schemeClr val="accent1"/>
              </a:buClr>
              <a:buSzPts val="900"/>
              <a:buFont typeface="Verdana"/>
              <a:buNone/>
              <a:defRPr sz="900" b="0" i="1" u="none">
                <a:solidFill>
                  <a:schemeClr val="accen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sz="1400" i="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9" r:id="rId1"/>
  </p:sldLayoutIdLst>
  <p:transition>
    <p:wipe/>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cafhaf@act-ct.or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1"/>
          <p:cNvSpPr txBox="1">
            <a:spLocks noGrp="1"/>
          </p:cNvSpPr>
          <p:nvPr>
            <p:ph type="ctrTitle"/>
          </p:nvPr>
        </p:nvSpPr>
        <p:spPr>
          <a:xfrm>
            <a:off x="902960" y="2075559"/>
            <a:ext cx="6600825" cy="1002603"/>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accent1"/>
              </a:buClr>
              <a:buSzPts val="5400"/>
              <a:buFont typeface="Garamond"/>
              <a:buNone/>
            </a:pPr>
            <a:r>
              <a:rPr lang="en-US" sz="5400" b="1" i="0" u="none" dirty="0">
                <a:solidFill>
                  <a:schemeClr val="accent1"/>
                </a:solidFill>
                <a:latin typeface="Garamond"/>
                <a:ea typeface="Garamond"/>
                <a:cs typeface="Garamond"/>
                <a:sym typeface="Garamond"/>
              </a:rPr>
              <a:t>ACT CAF/HAF</a:t>
            </a:r>
            <a:endParaRPr dirty="0"/>
          </a:p>
        </p:txBody>
      </p:sp>
      <p:sp>
        <p:nvSpPr>
          <p:cNvPr id="204" name="Google Shape;204;p1"/>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1</a:t>
            </a:fld>
            <a:endParaRPr/>
          </a:p>
        </p:txBody>
      </p:sp>
      <p:sp>
        <p:nvSpPr>
          <p:cNvPr id="205" name="Google Shape;205;p1"/>
          <p:cNvSpPr txBox="1"/>
          <p:nvPr/>
        </p:nvSpPr>
        <p:spPr>
          <a:xfrm>
            <a:off x="1193472" y="3078162"/>
            <a:ext cx="6019800" cy="7016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4000"/>
              <a:buFont typeface="Garamond"/>
              <a:buNone/>
            </a:pPr>
            <a:r>
              <a:rPr lang="en-US" sz="4000" b="1" i="0" u="none" dirty="0">
                <a:solidFill>
                  <a:schemeClr val="dk1"/>
                </a:solidFill>
                <a:latin typeface="Garamond"/>
                <a:ea typeface="Garamond"/>
                <a:cs typeface="Garamond"/>
                <a:sym typeface="Garamond"/>
              </a:rPr>
              <a:t>2023 – 2024 Presentation</a:t>
            </a:r>
            <a:endParaRPr dirty="0"/>
          </a:p>
        </p:txBody>
      </p:sp>
      <p:pic>
        <p:nvPicPr>
          <p:cNvPr id="206" name="Google Shape;206;p1"/>
          <p:cNvPicPr preferRelativeResize="0"/>
          <p:nvPr/>
        </p:nvPicPr>
        <p:blipFill rotWithShape="1">
          <a:blip r:embed="rId3">
            <a:alphaModFix/>
          </a:blip>
          <a:srcRect/>
          <a:stretch/>
        </p:blipFill>
        <p:spPr>
          <a:xfrm>
            <a:off x="3517572" y="4306983"/>
            <a:ext cx="1371600" cy="1371600"/>
          </a:xfrm>
          <a:prstGeom prst="rect">
            <a:avLst/>
          </a:prstGeom>
          <a:noFill/>
          <a:ln>
            <a:noFill/>
          </a:ln>
        </p:spPr>
      </p:pic>
    </p:spTree>
  </p:cSld>
  <p:clrMapOvr>
    <a:masterClrMapping/>
  </p:clrMapOvr>
  <p:transition>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0"/>
          <p:cNvSpPr txBox="1">
            <a:spLocks noGrp="1"/>
          </p:cNvSpPr>
          <p:nvPr>
            <p:ph type="body" idx="1"/>
          </p:nvPr>
        </p:nvSpPr>
        <p:spPr>
          <a:xfrm>
            <a:off x="300789" y="693737"/>
            <a:ext cx="7239000" cy="50292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600"/>
              <a:buNone/>
            </a:pPr>
            <a:r>
              <a:rPr lang="en-US" sz="2800" b="1" i="0" u="sng" dirty="0">
                <a:solidFill>
                  <a:srgbClr val="404040"/>
                </a:solidFill>
                <a:latin typeface="Garamond" panose="02020404030301010803" pitchFamily="18" charset="0"/>
                <a:ea typeface="Garamond"/>
                <a:cs typeface="Garamond"/>
                <a:sym typeface="Garamond"/>
              </a:rPr>
              <a:t>EFA Utility Assistance </a:t>
            </a:r>
            <a:endParaRPr lang="en-US" sz="2800" u="sng" dirty="0">
              <a:latin typeface="Garamond" panose="02020404030301010803" pitchFamily="18" charset="0"/>
              <a:ea typeface="Garamond"/>
              <a:cs typeface="Garamond"/>
            </a:endParaRPr>
          </a:p>
          <a:p>
            <a:pPr marL="0" lvl="0" indent="0" algn="l" rtl="0">
              <a:lnSpc>
                <a:spcPct val="100000"/>
              </a:lnSpc>
              <a:spcBef>
                <a:spcPts val="0"/>
              </a:spcBef>
              <a:spcAft>
                <a:spcPts val="0"/>
              </a:spcAft>
              <a:buSzPts val="1600"/>
              <a:buNone/>
            </a:pPr>
            <a:r>
              <a:rPr lang="en-US" sz="2000" b="0" i="0" u="none" dirty="0">
                <a:solidFill>
                  <a:srgbClr val="404040"/>
                </a:solidFill>
                <a:latin typeface="Garamond" panose="02020404030301010803" pitchFamily="18" charset="0"/>
                <a:ea typeface="Garamond"/>
                <a:cs typeface="Garamond"/>
                <a:sym typeface="Garamond"/>
              </a:rPr>
              <a:t>Covers electricity, heating oil, gas payments, &amp; water bills</a:t>
            </a:r>
          </a:p>
          <a:p>
            <a:pPr marL="0" lvl="0" indent="0" algn="l" rtl="0">
              <a:lnSpc>
                <a:spcPct val="100000"/>
              </a:lnSpc>
              <a:spcBef>
                <a:spcPts val="1000"/>
              </a:spcBef>
              <a:spcAft>
                <a:spcPts val="0"/>
              </a:spcAft>
              <a:buSzPts val="1600"/>
              <a:buNone/>
            </a:pPr>
            <a:endParaRPr dirty="0">
              <a:latin typeface="Garamond" panose="02020404030301010803" pitchFamily="18" charset="0"/>
            </a:endParaRPr>
          </a:p>
          <a:p>
            <a:pPr marL="342900" indent="-342900">
              <a:buSzPts val="1600"/>
              <a:buFont typeface="Arial" panose="020B0604020202020204" pitchFamily="34" charset="0"/>
              <a:buChar char="•"/>
            </a:pPr>
            <a:r>
              <a:rPr lang="en-US" sz="2000" b="0" i="0" u="none" dirty="0">
                <a:solidFill>
                  <a:srgbClr val="404040"/>
                </a:solidFill>
                <a:latin typeface="Garamond" panose="02020404030301010803" pitchFamily="18" charset="0"/>
                <a:ea typeface="Garamond"/>
                <a:cs typeface="Garamond"/>
                <a:sym typeface="Garamond"/>
              </a:rPr>
              <a:t>Does </a:t>
            </a:r>
            <a:r>
              <a:rPr lang="en-US" sz="2000" b="0" i="1" u="none" dirty="0">
                <a:solidFill>
                  <a:srgbClr val="404040"/>
                </a:solidFill>
                <a:latin typeface="Garamond" panose="02020404030301010803" pitchFamily="18" charset="0"/>
                <a:ea typeface="Garamond"/>
                <a:cs typeface="Garamond"/>
                <a:sym typeface="Garamond"/>
              </a:rPr>
              <a:t>not</a:t>
            </a:r>
            <a:r>
              <a:rPr lang="en-US" sz="2000" b="0" i="0" u="none" dirty="0">
                <a:solidFill>
                  <a:srgbClr val="404040"/>
                </a:solidFill>
                <a:latin typeface="Garamond" panose="02020404030301010803" pitchFamily="18" charset="0"/>
                <a:ea typeface="Garamond"/>
                <a:cs typeface="Garamond"/>
                <a:sym typeface="Garamond"/>
              </a:rPr>
              <a:t> cover Internet/Cable TV bills </a:t>
            </a:r>
            <a:endParaRPr dirty="0">
              <a:latin typeface="Garamond" panose="02020404030301010803" pitchFamily="18" charset="0"/>
            </a:endParaRPr>
          </a:p>
          <a:p>
            <a:pPr marL="342900" indent="-342900">
              <a:buSzPts val="1600"/>
              <a:buFont typeface="Arial" panose="020B0604020202020204" pitchFamily="34" charset="0"/>
              <a:buChar char="•"/>
            </a:pPr>
            <a:r>
              <a:rPr lang="en-US" sz="2000" b="0" i="0" u="none" dirty="0">
                <a:solidFill>
                  <a:srgbClr val="404040"/>
                </a:solidFill>
                <a:latin typeface="Garamond" panose="02020404030301010803" pitchFamily="18" charset="0"/>
                <a:ea typeface="Garamond"/>
                <a:cs typeface="Garamond"/>
                <a:sym typeface="Garamond"/>
              </a:rPr>
              <a:t>For clients who have past due notices greatly exceeding the cap, CAF/HAF is unable to provide assistance unless a separate agency covers remaining portion of billing statement. </a:t>
            </a:r>
            <a:endParaRPr dirty="0">
              <a:latin typeface="Garamond" panose="02020404030301010803" pitchFamily="18" charset="0"/>
            </a:endParaRPr>
          </a:p>
          <a:p>
            <a:pPr marL="342900" indent="-342900">
              <a:buSzPts val="1600"/>
              <a:buFont typeface="Arial" panose="020B0604020202020204" pitchFamily="34" charset="0"/>
              <a:buChar char="•"/>
            </a:pPr>
            <a:r>
              <a:rPr lang="en-US" sz="2000" b="0" i="0" u="none" dirty="0">
                <a:solidFill>
                  <a:srgbClr val="404040"/>
                </a:solidFill>
                <a:latin typeface="Garamond" panose="02020404030301010803" pitchFamily="18" charset="0"/>
                <a:ea typeface="Garamond"/>
                <a:cs typeface="Garamond"/>
                <a:sym typeface="Garamond"/>
              </a:rPr>
              <a:t>Client’s may apply for the Eversource NUSTART Program, in which case CAF/HAF will pay their Good Faith Payment </a:t>
            </a:r>
            <a:endParaRPr sz="2000" b="1" i="0" u="none" dirty="0">
              <a:solidFill>
                <a:srgbClr val="404040"/>
              </a:solidFill>
              <a:latin typeface="Garamond" panose="02020404030301010803" pitchFamily="18" charset="0"/>
              <a:ea typeface="Garamond"/>
              <a:cs typeface="Garamond"/>
              <a:sym typeface="Garamond"/>
            </a:endParaRPr>
          </a:p>
          <a:p>
            <a:pPr marL="0" lvl="0" indent="0" algn="l" rtl="0">
              <a:lnSpc>
                <a:spcPct val="100000"/>
              </a:lnSpc>
              <a:spcBef>
                <a:spcPts val="1000"/>
              </a:spcBef>
              <a:spcAft>
                <a:spcPts val="0"/>
              </a:spcAft>
              <a:buSzPts val="1920"/>
              <a:buNone/>
            </a:pPr>
            <a:endParaRPr lang="en-US" sz="2400" b="1" i="0" u="none" dirty="0">
              <a:solidFill>
                <a:srgbClr val="404040"/>
              </a:solidFill>
              <a:latin typeface="Garamond" panose="02020404030301010803" pitchFamily="18" charset="0"/>
              <a:ea typeface="Garamond"/>
              <a:cs typeface="Garamond"/>
              <a:sym typeface="Garamond"/>
            </a:endParaRPr>
          </a:p>
          <a:p>
            <a:pPr marL="0" lvl="0" indent="0" algn="ctr" rtl="0">
              <a:lnSpc>
                <a:spcPct val="100000"/>
              </a:lnSpc>
              <a:spcBef>
                <a:spcPts val="1000"/>
              </a:spcBef>
              <a:spcAft>
                <a:spcPts val="0"/>
              </a:spcAft>
              <a:buSzPts val="1920"/>
              <a:buNone/>
            </a:pPr>
            <a:endParaRPr lang="en-US" sz="2400" b="1" dirty="0">
              <a:latin typeface="Garamond" panose="02020404030301010803" pitchFamily="18" charset="0"/>
              <a:ea typeface="Garamond"/>
              <a:cs typeface="Garamond"/>
              <a:sym typeface="Garamond"/>
            </a:endParaRPr>
          </a:p>
          <a:p>
            <a:pPr marL="0" lvl="0" indent="0" algn="ctr" rtl="0">
              <a:lnSpc>
                <a:spcPct val="100000"/>
              </a:lnSpc>
              <a:spcBef>
                <a:spcPts val="1000"/>
              </a:spcBef>
              <a:spcAft>
                <a:spcPts val="0"/>
              </a:spcAft>
              <a:buSzPts val="1920"/>
              <a:buNone/>
            </a:pPr>
            <a:r>
              <a:rPr lang="en-US" sz="2400" b="1" i="0" u="none" dirty="0">
                <a:solidFill>
                  <a:srgbClr val="404040"/>
                </a:solidFill>
                <a:latin typeface="Garamond" panose="02020404030301010803" pitchFamily="18" charset="0"/>
                <a:ea typeface="Garamond"/>
                <a:cs typeface="Garamond"/>
                <a:sym typeface="Garamond"/>
              </a:rPr>
              <a:t>Cap of $1,000.00</a:t>
            </a:r>
            <a:endParaRPr dirty="0">
              <a:latin typeface="Garamond" panose="02020404030301010803" pitchFamily="18" charset="0"/>
            </a:endParaRPr>
          </a:p>
          <a:p>
            <a:pPr marL="342900" lvl="0" indent="-220980" algn="l" rtl="0">
              <a:spcBef>
                <a:spcPts val="1000"/>
              </a:spcBef>
              <a:spcAft>
                <a:spcPts val="0"/>
              </a:spcAft>
              <a:buSzPts val="1920"/>
              <a:buNone/>
            </a:pPr>
            <a:endParaRPr sz="2400" b="1" i="0" u="none" dirty="0">
              <a:solidFill>
                <a:srgbClr val="404040"/>
              </a:solidFill>
              <a:latin typeface="Garamond"/>
              <a:ea typeface="Garamond"/>
              <a:cs typeface="Garamond"/>
              <a:sym typeface="Garamond"/>
            </a:endParaRPr>
          </a:p>
        </p:txBody>
      </p:sp>
      <p:sp>
        <p:nvSpPr>
          <p:cNvPr id="278" name="Google Shape;278;p10"/>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10</a:t>
            </a:fld>
            <a:endParaRPr/>
          </a:p>
        </p:txBody>
      </p:sp>
      <p:pic>
        <p:nvPicPr>
          <p:cNvPr id="279" name="Google Shape;279;p10" descr="https://encrypted-tbn2.gstatic.com/images?q=tbn:ANd9GcSr1krlzemGzbbOovgnyJ5mfFtK4a1a0YEJhXzQbHmbxJ8bemzt"/>
          <p:cNvPicPr preferRelativeResize="0"/>
          <p:nvPr/>
        </p:nvPicPr>
        <p:blipFill rotWithShape="1">
          <a:blip r:embed="rId3">
            <a:alphaModFix/>
          </a:blip>
          <a:srcRect/>
          <a:stretch/>
        </p:blipFill>
        <p:spPr>
          <a:xfrm>
            <a:off x="6392862" y="4800600"/>
            <a:ext cx="2782887" cy="1844675"/>
          </a:xfrm>
          <a:prstGeom prst="rect">
            <a:avLst/>
          </a:prstGeom>
          <a:noFill/>
          <a:ln>
            <a:noFill/>
          </a:ln>
        </p:spPr>
      </p:pic>
    </p:spTree>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11"/>
          <p:cNvSpPr txBox="1">
            <a:spLocks noGrp="1"/>
          </p:cNvSpPr>
          <p:nvPr>
            <p:ph type="body" idx="1"/>
          </p:nvPr>
        </p:nvSpPr>
        <p:spPr>
          <a:xfrm>
            <a:off x="194343" y="650290"/>
            <a:ext cx="7217110" cy="50292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600"/>
              <a:buNone/>
            </a:pPr>
            <a:r>
              <a:rPr lang="en-US" sz="2800" b="1" i="0" u="sng" dirty="0">
                <a:solidFill>
                  <a:srgbClr val="404040"/>
                </a:solidFill>
                <a:latin typeface="Garamond" panose="02020404030301010803" pitchFamily="18" charset="0"/>
                <a:ea typeface="Garamond"/>
                <a:cs typeface="Garamond"/>
                <a:sym typeface="Garamond"/>
              </a:rPr>
              <a:t>Food Voucher Program </a:t>
            </a:r>
            <a:endParaRPr lang="en-US" sz="2800" u="sng" dirty="0">
              <a:latin typeface="Garamond" panose="02020404030301010803" pitchFamily="18" charset="0"/>
              <a:ea typeface="Garamond"/>
              <a:cs typeface="Garamond"/>
            </a:endParaRPr>
          </a:p>
          <a:p>
            <a:pPr marL="0" lvl="0" indent="0" algn="l" rtl="0">
              <a:lnSpc>
                <a:spcPct val="100000"/>
              </a:lnSpc>
              <a:spcBef>
                <a:spcPts val="0"/>
              </a:spcBef>
              <a:spcAft>
                <a:spcPts val="0"/>
              </a:spcAft>
              <a:buSzPts val="1600"/>
              <a:buNone/>
            </a:pPr>
            <a:r>
              <a:rPr lang="en-US" sz="2000" b="0" i="0" u="none" dirty="0">
                <a:solidFill>
                  <a:srgbClr val="404040"/>
                </a:solidFill>
                <a:latin typeface="Garamond" panose="02020404030301010803" pitchFamily="18" charset="0"/>
                <a:ea typeface="Garamond"/>
                <a:cs typeface="Garamond"/>
                <a:sym typeface="Garamond"/>
              </a:rPr>
              <a:t>Food Vouchers are intended to be an emergency assistance program for income strapped clients. </a:t>
            </a:r>
          </a:p>
          <a:p>
            <a:pPr marL="0" lvl="0" indent="0" algn="l" rtl="0">
              <a:lnSpc>
                <a:spcPct val="100000"/>
              </a:lnSpc>
              <a:spcBef>
                <a:spcPts val="0"/>
              </a:spcBef>
              <a:spcAft>
                <a:spcPts val="0"/>
              </a:spcAft>
              <a:buSzPts val="1600"/>
              <a:buNone/>
            </a:pPr>
            <a:endParaRPr dirty="0">
              <a:latin typeface="Garamond" panose="02020404030301010803" pitchFamily="18" charset="0"/>
            </a:endParaRPr>
          </a:p>
          <a:p>
            <a:pPr marL="342900" indent="-342900">
              <a:buSzPts val="1600"/>
              <a:buFont typeface="Arial" panose="020B0604020202020204" pitchFamily="34" charset="0"/>
              <a:buChar char="•"/>
            </a:pPr>
            <a:r>
              <a:rPr lang="en-US" sz="2000" b="0" i="0" u="none" dirty="0">
                <a:solidFill>
                  <a:srgbClr val="404040"/>
                </a:solidFill>
                <a:latin typeface="Garamond" panose="02020404030301010803" pitchFamily="18" charset="0"/>
                <a:ea typeface="Garamond"/>
                <a:cs typeface="Garamond"/>
                <a:sym typeface="Garamond"/>
              </a:rPr>
              <a:t>After approval is granted, vouchers are processed by finance. The approval letter </a:t>
            </a:r>
            <a:r>
              <a:rPr lang="en-US" sz="2000" b="1" i="0" u="none" dirty="0">
                <a:solidFill>
                  <a:srgbClr val="404040"/>
                </a:solidFill>
                <a:latin typeface="Garamond" panose="02020404030301010803" pitchFamily="18" charset="0"/>
                <a:ea typeface="Garamond"/>
                <a:cs typeface="Garamond"/>
                <a:sym typeface="Garamond"/>
              </a:rPr>
              <a:t>does not mean </a:t>
            </a:r>
            <a:r>
              <a:rPr lang="en-US" sz="2000" b="0" i="0" u="none" dirty="0">
                <a:solidFill>
                  <a:srgbClr val="404040"/>
                </a:solidFill>
                <a:latin typeface="Garamond" panose="02020404030301010803" pitchFamily="18" charset="0"/>
                <a:ea typeface="Garamond"/>
                <a:cs typeface="Garamond"/>
                <a:sym typeface="Garamond"/>
              </a:rPr>
              <a:t>that vouchers are ready for pick-up. </a:t>
            </a:r>
            <a:r>
              <a:rPr lang="en-US" sz="2000" b="0" i="1" u="sng" dirty="0">
                <a:solidFill>
                  <a:srgbClr val="404040"/>
                </a:solidFill>
                <a:latin typeface="Garamond" panose="02020404030301010803" pitchFamily="18" charset="0"/>
                <a:ea typeface="Garamond"/>
                <a:cs typeface="Garamond"/>
                <a:sym typeface="Garamond"/>
              </a:rPr>
              <a:t>MCM will receive an email from ACT letting them know that Food Vouchers ready. MCM should email CAF/HAF to coordinate a day/time to pick up available vouchers. </a:t>
            </a:r>
            <a:endParaRPr dirty="0">
              <a:latin typeface="Garamond" panose="02020404030301010803" pitchFamily="18" charset="0"/>
            </a:endParaRPr>
          </a:p>
          <a:p>
            <a:pPr marL="342900" indent="-342900">
              <a:buSzPts val="1600"/>
              <a:buFont typeface="Arial" panose="020B0604020202020204" pitchFamily="34" charset="0"/>
              <a:buChar char="•"/>
            </a:pPr>
            <a:r>
              <a:rPr lang="en-US" sz="2000" b="0" i="0" u="none" dirty="0">
                <a:solidFill>
                  <a:srgbClr val="404040"/>
                </a:solidFill>
                <a:latin typeface="Garamond" panose="02020404030301010803" pitchFamily="18" charset="0"/>
                <a:ea typeface="Garamond"/>
                <a:cs typeface="Garamond"/>
                <a:sym typeface="Garamond"/>
              </a:rPr>
              <a:t>Food Vouchers will not be mailed. </a:t>
            </a:r>
            <a:endParaRPr dirty="0">
              <a:latin typeface="Garamond" panose="02020404030301010803" pitchFamily="18" charset="0"/>
            </a:endParaRPr>
          </a:p>
          <a:p>
            <a:pPr marL="342900" indent="-342900">
              <a:buSzPts val="1600"/>
              <a:buFont typeface="Arial" panose="020B0604020202020204" pitchFamily="34" charset="0"/>
              <a:buChar char="•"/>
            </a:pPr>
            <a:r>
              <a:rPr lang="en-US" sz="2000" b="0" i="0" u="none" dirty="0">
                <a:solidFill>
                  <a:srgbClr val="404040"/>
                </a:solidFill>
                <a:latin typeface="Garamond" panose="02020404030301010803" pitchFamily="18" charset="0"/>
                <a:ea typeface="Garamond"/>
                <a:cs typeface="Garamond"/>
                <a:sym typeface="Garamond"/>
              </a:rPr>
              <a:t>Please apply for Food Vouchers in increments of $40.00</a:t>
            </a:r>
            <a:endParaRPr dirty="0">
              <a:latin typeface="Garamond" panose="02020404030301010803" pitchFamily="18" charset="0"/>
            </a:endParaRPr>
          </a:p>
          <a:p>
            <a:pPr marL="0" lvl="0" indent="0" algn="l" rtl="0">
              <a:lnSpc>
                <a:spcPct val="100000"/>
              </a:lnSpc>
              <a:spcBef>
                <a:spcPts val="1000"/>
              </a:spcBef>
              <a:spcAft>
                <a:spcPts val="0"/>
              </a:spcAft>
              <a:buClr>
                <a:schemeClr val="accent1"/>
              </a:buClr>
              <a:buSzPts val="1600"/>
              <a:buFont typeface="Noto Sans Symbols"/>
              <a:buNone/>
            </a:pPr>
            <a:endParaRPr lang="en-US" sz="2000" b="0" i="0" u="none" dirty="0">
              <a:solidFill>
                <a:srgbClr val="404040"/>
              </a:solidFill>
              <a:latin typeface="Garamond" panose="02020404030301010803" pitchFamily="18" charset="0"/>
              <a:ea typeface="Garamond"/>
              <a:cs typeface="Garamond"/>
              <a:sym typeface="Garamond"/>
            </a:endParaRPr>
          </a:p>
          <a:p>
            <a:pPr marL="0" lvl="0" indent="0" algn="l" rtl="0">
              <a:lnSpc>
                <a:spcPct val="100000"/>
              </a:lnSpc>
              <a:spcBef>
                <a:spcPts val="1000"/>
              </a:spcBef>
              <a:spcAft>
                <a:spcPts val="0"/>
              </a:spcAft>
              <a:buClr>
                <a:schemeClr val="accent1"/>
              </a:buClr>
              <a:buSzPts val="1600"/>
              <a:buFont typeface="Noto Sans Symbols"/>
              <a:buNone/>
            </a:pPr>
            <a:endParaRPr sz="2000" b="0" i="0" u="none" dirty="0">
              <a:solidFill>
                <a:srgbClr val="404040"/>
              </a:solidFill>
              <a:latin typeface="Garamond" panose="02020404030301010803" pitchFamily="18" charset="0"/>
              <a:ea typeface="Garamond"/>
              <a:cs typeface="Garamond"/>
              <a:sym typeface="Garamond"/>
            </a:endParaRPr>
          </a:p>
          <a:p>
            <a:pPr marL="0" lvl="0" indent="0" algn="ctr" rtl="0">
              <a:lnSpc>
                <a:spcPct val="100000"/>
              </a:lnSpc>
              <a:spcBef>
                <a:spcPts val="1000"/>
              </a:spcBef>
              <a:spcAft>
                <a:spcPts val="0"/>
              </a:spcAft>
              <a:buSzPts val="1920"/>
              <a:buNone/>
            </a:pPr>
            <a:r>
              <a:rPr lang="en-US" sz="2400" b="1" i="0" u="none" dirty="0">
                <a:solidFill>
                  <a:srgbClr val="404040"/>
                </a:solidFill>
                <a:latin typeface="Garamond" panose="02020404030301010803" pitchFamily="18" charset="0"/>
                <a:ea typeface="Garamond"/>
                <a:cs typeface="Garamond"/>
                <a:sym typeface="Garamond"/>
              </a:rPr>
              <a:t>Cap of $160.00</a:t>
            </a:r>
            <a:endParaRPr sz="2400" b="1" i="0" u="none" dirty="0">
              <a:solidFill>
                <a:srgbClr val="404040"/>
              </a:solidFill>
              <a:latin typeface="Garamond" panose="02020404030301010803" pitchFamily="18" charset="0"/>
              <a:ea typeface="Garamond"/>
              <a:cs typeface="Garamond"/>
              <a:sym typeface="Garamond"/>
            </a:endParaRPr>
          </a:p>
          <a:p>
            <a:pPr marL="0" lvl="0" indent="0" algn="l" rtl="0">
              <a:lnSpc>
                <a:spcPct val="100000"/>
              </a:lnSpc>
              <a:spcBef>
                <a:spcPts val="1000"/>
              </a:spcBef>
              <a:spcAft>
                <a:spcPts val="0"/>
              </a:spcAft>
              <a:buSzPts val="1920"/>
              <a:buNone/>
            </a:pPr>
            <a:endParaRPr sz="2400" b="0" i="0" u="none" dirty="0">
              <a:solidFill>
                <a:srgbClr val="404040"/>
              </a:solidFill>
              <a:latin typeface="Garamond"/>
              <a:ea typeface="Garamond"/>
              <a:cs typeface="Garamond"/>
              <a:sym typeface="Garamond"/>
            </a:endParaRPr>
          </a:p>
          <a:p>
            <a:pPr marL="0" lvl="0" indent="0" algn="l" rtl="0">
              <a:lnSpc>
                <a:spcPct val="100000"/>
              </a:lnSpc>
              <a:spcBef>
                <a:spcPts val="1000"/>
              </a:spcBef>
              <a:spcAft>
                <a:spcPts val="0"/>
              </a:spcAft>
              <a:buSzPts val="1920"/>
              <a:buNone/>
            </a:pPr>
            <a:endParaRPr sz="2400" b="1" i="0" u="none" dirty="0">
              <a:solidFill>
                <a:srgbClr val="404040"/>
              </a:solidFill>
              <a:latin typeface="Garamond"/>
              <a:ea typeface="Garamond"/>
              <a:cs typeface="Garamond"/>
              <a:sym typeface="Garamond"/>
            </a:endParaRPr>
          </a:p>
          <a:p>
            <a:pPr marL="0" lvl="0" indent="0" algn="l" rtl="0">
              <a:lnSpc>
                <a:spcPct val="100000"/>
              </a:lnSpc>
              <a:spcBef>
                <a:spcPts val="1000"/>
              </a:spcBef>
              <a:spcAft>
                <a:spcPts val="0"/>
              </a:spcAft>
              <a:buSzPts val="1920"/>
              <a:buNone/>
            </a:pPr>
            <a:endParaRPr sz="2400" b="0" i="0" u="none" dirty="0">
              <a:solidFill>
                <a:srgbClr val="404040"/>
              </a:solidFill>
              <a:latin typeface="Garamond"/>
              <a:ea typeface="Garamond"/>
              <a:cs typeface="Garamond"/>
              <a:sym typeface="Garamond"/>
            </a:endParaRPr>
          </a:p>
          <a:p>
            <a:pPr marL="0" lvl="0" indent="0" algn="l" rtl="0">
              <a:lnSpc>
                <a:spcPct val="100000"/>
              </a:lnSpc>
              <a:spcBef>
                <a:spcPts val="1000"/>
              </a:spcBef>
              <a:spcAft>
                <a:spcPts val="0"/>
              </a:spcAft>
              <a:buSzPts val="1920"/>
              <a:buNone/>
            </a:pPr>
            <a:endParaRPr sz="2400" b="0" i="0" u="none" dirty="0">
              <a:solidFill>
                <a:srgbClr val="404040"/>
              </a:solidFill>
              <a:latin typeface="Garamond"/>
              <a:ea typeface="Garamond"/>
              <a:cs typeface="Garamond"/>
              <a:sym typeface="Garamond"/>
            </a:endParaRPr>
          </a:p>
          <a:p>
            <a:pPr marL="342900" lvl="0" indent="-220980" algn="l" rtl="0">
              <a:spcBef>
                <a:spcPts val="1000"/>
              </a:spcBef>
              <a:spcAft>
                <a:spcPts val="0"/>
              </a:spcAft>
              <a:buSzPts val="1920"/>
              <a:buNone/>
            </a:pPr>
            <a:endParaRPr sz="2400" b="0" i="0" u="none" dirty="0">
              <a:solidFill>
                <a:srgbClr val="404040"/>
              </a:solidFill>
              <a:latin typeface="Garamond"/>
              <a:ea typeface="Garamond"/>
              <a:cs typeface="Garamond"/>
              <a:sym typeface="Garamond"/>
            </a:endParaRPr>
          </a:p>
        </p:txBody>
      </p:sp>
      <p:sp>
        <p:nvSpPr>
          <p:cNvPr id="287" name="Google Shape;287;p11"/>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11</a:t>
            </a:fld>
            <a:endParaRPr/>
          </a:p>
        </p:txBody>
      </p:sp>
      <p:pic>
        <p:nvPicPr>
          <p:cNvPr id="288" name="Google Shape;288;p11" descr="https://encrypted-tbn1.gstatic.com/images?q=tbn:ANd9GcSs7lYKz923n6kG22eNUadESuHva6bGMuoewGKxr-JWr3MJ-cUYz1F41Q"/>
          <p:cNvPicPr preferRelativeResize="0"/>
          <p:nvPr/>
        </p:nvPicPr>
        <p:blipFill rotWithShape="1">
          <a:blip r:embed="rId3">
            <a:alphaModFix/>
          </a:blip>
          <a:srcRect/>
          <a:stretch/>
        </p:blipFill>
        <p:spPr>
          <a:xfrm>
            <a:off x="5867400" y="4884737"/>
            <a:ext cx="3070225" cy="1981200"/>
          </a:xfrm>
          <a:prstGeom prst="rect">
            <a:avLst/>
          </a:prstGeom>
          <a:noFill/>
          <a:ln>
            <a:noFill/>
          </a:ln>
        </p:spPr>
      </p:pic>
    </p:spTree>
  </p:cSld>
  <p:clrMapOvr>
    <a:masterClrMapping/>
  </p:clrMapOvr>
  <p:transition>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12"/>
          <p:cNvSpPr txBox="1">
            <a:spLocks noGrp="1"/>
          </p:cNvSpPr>
          <p:nvPr>
            <p:ph type="body" idx="1"/>
          </p:nvPr>
        </p:nvSpPr>
        <p:spPr>
          <a:xfrm>
            <a:off x="120316" y="322845"/>
            <a:ext cx="7202822" cy="6234365"/>
          </a:xfrm>
          <a:prstGeom prst="rect">
            <a:avLst/>
          </a:prstGeom>
          <a:noFill/>
          <a:ln>
            <a:noFill/>
          </a:ln>
        </p:spPr>
        <p:txBody>
          <a:bodyPr spcFirstLastPara="1" wrap="square" lIns="91425" tIns="45700" rIns="91425" bIns="45700" anchor="t" anchorCtr="0">
            <a:normAutofit fontScale="77500" lnSpcReduction="20000"/>
          </a:bodyPr>
          <a:lstStyle/>
          <a:p>
            <a:pPr marL="0" lvl="0" indent="0" algn="l" rtl="0">
              <a:lnSpc>
                <a:spcPct val="80000"/>
              </a:lnSpc>
              <a:spcBef>
                <a:spcPts val="0"/>
              </a:spcBef>
              <a:spcAft>
                <a:spcPts val="0"/>
              </a:spcAft>
              <a:buSzPts val="1440"/>
              <a:buNone/>
            </a:pPr>
            <a:endParaRPr lang="en-US" sz="3400" b="1" u="sng" dirty="0">
              <a:latin typeface="Garamond" panose="02020404030301010803" pitchFamily="18" charset="0"/>
              <a:ea typeface="Garamond"/>
              <a:cs typeface="Garamond"/>
              <a:sym typeface="Garamond"/>
            </a:endParaRPr>
          </a:p>
          <a:p>
            <a:pPr marL="0" lvl="0" indent="0" algn="l" rtl="0">
              <a:lnSpc>
                <a:spcPct val="80000"/>
              </a:lnSpc>
              <a:spcBef>
                <a:spcPts val="0"/>
              </a:spcBef>
              <a:spcAft>
                <a:spcPts val="0"/>
              </a:spcAft>
              <a:buSzPts val="1440"/>
              <a:buNone/>
            </a:pPr>
            <a:r>
              <a:rPr lang="en-US" sz="3800" b="1" u="sng" dirty="0">
                <a:latin typeface="Garamond" panose="02020404030301010803" pitchFamily="18" charset="0"/>
                <a:ea typeface="Garamond"/>
                <a:cs typeface="Garamond"/>
                <a:sym typeface="Garamond"/>
              </a:rPr>
              <a:t>Transportation</a:t>
            </a:r>
            <a:endParaRPr lang="en-US" sz="3800" b="1" i="0" u="sng" dirty="0">
              <a:solidFill>
                <a:srgbClr val="404040"/>
              </a:solidFill>
              <a:latin typeface="Garamond" panose="02020404030301010803" pitchFamily="18" charset="0"/>
              <a:ea typeface="Garamond"/>
              <a:cs typeface="Garamond"/>
              <a:sym typeface="Garamond"/>
            </a:endParaRPr>
          </a:p>
          <a:p>
            <a:pPr marL="0" lvl="0" indent="0" algn="ctr" rtl="0">
              <a:lnSpc>
                <a:spcPct val="80000"/>
              </a:lnSpc>
              <a:spcBef>
                <a:spcPts val="1000"/>
              </a:spcBef>
              <a:spcAft>
                <a:spcPts val="0"/>
              </a:spcAft>
              <a:buSzPts val="1440"/>
              <a:buNone/>
            </a:pPr>
            <a:endParaRPr lang="en-US" sz="1400" b="1" i="0" u="none" dirty="0">
              <a:solidFill>
                <a:srgbClr val="404040"/>
              </a:solidFill>
              <a:latin typeface="Garamond" panose="02020404030301010803" pitchFamily="18" charset="0"/>
              <a:ea typeface="Garamond"/>
              <a:cs typeface="Garamond"/>
              <a:sym typeface="Garamond"/>
            </a:endParaRPr>
          </a:p>
          <a:p>
            <a:pPr marL="0" lvl="0" indent="0" algn="ctr" rtl="0">
              <a:lnSpc>
                <a:spcPct val="80000"/>
              </a:lnSpc>
              <a:spcBef>
                <a:spcPts val="1000"/>
              </a:spcBef>
              <a:spcAft>
                <a:spcPts val="0"/>
              </a:spcAft>
              <a:buSzPts val="1440"/>
              <a:buNone/>
            </a:pPr>
            <a:r>
              <a:rPr lang="en-US" sz="3200" b="1" i="0" u="none" dirty="0">
                <a:solidFill>
                  <a:srgbClr val="404040"/>
                </a:solidFill>
                <a:latin typeface="Garamond" panose="02020404030301010803" pitchFamily="18" charset="0"/>
                <a:ea typeface="Garamond"/>
                <a:cs typeface="Garamond"/>
                <a:sym typeface="Garamond"/>
              </a:rPr>
              <a:t>Bus Passes</a:t>
            </a:r>
            <a:endParaRPr lang="en-US" sz="3200" b="0" i="0" u="none" dirty="0">
              <a:solidFill>
                <a:srgbClr val="404040"/>
              </a:solidFill>
              <a:latin typeface="Garamond" panose="02020404030301010803" pitchFamily="18" charset="0"/>
              <a:ea typeface="Garamond"/>
              <a:cs typeface="Garamond"/>
              <a:sym typeface="Garamond"/>
            </a:endParaRPr>
          </a:p>
          <a:p>
            <a:pPr indent="-457200">
              <a:lnSpc>
                <a:spcPct val="120000"/>
              </a:lnSpc>
              <a:buSzPts val="1280"/>
              <a:buFont typeface="Arial" panose="020B0604020202020204" pitchFamily="34" charset="0"/>
              <a:buChar char="•"/>
            </a:pPr>
            <a:r>
              <a:rPr lang="en-US" sz="2600" b="0" i="0" u="none" dirty="0">
                <a:solidFill>
                  <a:srgbClr val="404040"/>
                </a:solidFill>
                <a:latin typeface="Garamond" panose="02020404030301010803" pitchFamily="18" charset="0"/>
                <a:ea typeface="Garamond"/>
                <a:cs typeface="Garamond"/>
                <a:sym typeface="Garamond"/>
              </a:rPr>
              <a:t>Bus passes include </a:t>
            </a:r>
            <a:r>
              <a:rPr lang="en-US" sz="2600" b="1" i="0" u="none" dirty="0">
                <a:solidFill>
                  <a:srgbClr val="404040"/>
                </a:solidFill>
                <a:latin typeface="Garamond" panose="02020404030301010803" pitchFamily="18" charset="0"/>
                <a:ea typeface="Garamond"/>
                <a:cs typeface="Garamond"/>
                <a:sym typeface="Garamond"/>
              </a:rPr>
              <a:t>10 ride bus passes (up to 4 at a time/per month) and 31 day bus passes</a:t>
            </a:r>
            <a:endParaRPr sz="2600" dirty="0">
              <a:latin typeface="Garamond" panose="02020404030301010803" pitchFamily="18" charset="0"/>
            </a:endParaRPr>
          </a:p>
          <a:p>
            <a:pPr indent="-457200">
              <a:lnSpc>
                <a:spcPct val="120000"/>
              </a:lnSpc>
              <a:buSzPts val="1280"/>
              <a:buFont typeface="Arial" panose="020B0604020202020204" pitchFamily="34" charset="0"/>
              <a:buChar char="•"/>
            </a:pPr>
            <a:r>
              <a:rPr lang="en-US" sz="2600" b="0" i="0" u="none" dirty="0">
                <a:solidFill>
                  <a:srgbClr val="404040"/>
                </a:solidFill>
                <a:latin typeface="Garamond" panose="02020404030301010803" pitchFamily="18" charset="0"/>
                <a:ea typeface="Garamond"/>
                <a:cs typeface="Garamond"/>
                <a:sym typeface="Garamond"/>
              </a:rPr>
              <a:t>Transportation Ride Chart must </a:t>
            </a:r>
            <a:r>
              <a:rPr lang="en-US" sz="2600" dirty="0">
                <a:latin typeface="Garamond" panose="02020404030301010803" pitchFamily="18" charset="0"/>
                <a:ea typeface="Garamond"/>
                <a:cs typeface="Garamond"/>
                <a:sym typeface="Garamond"/>
              </a:rPr>
              <a:t>clearly list the locations/address that the client intends to utilize the bus passes. Ride chart must also include the number/frequency of appointments</a:t>
            </a:r>
          </a:p>
          <a:p>
            <a:pPr indent="-457200">
              <a:lnSpc>
                <a:spcPct val="120000"/>
              </a:lnSpc>
              <a:buSzPts val="1280"/>
              <a:buFont typeface="Arial" panose="020B0604020202020204" pitchFamily="34" charset="0"/>
              <a:buChar char="•"/>
            </a:pPr>
            <a:r>
              <a:rPr lang="en-US" sz="2600" dirty="0">
                <a:latin typeface="Garamond" panose="02020404030301010803" pitchFamily="18" charset="0"/>
                <a:ea typeface="Garamond"/>
                <a:cs typeface="Garamond"/>
                <a:sym typeface="Garamond"/>
              </a:rPr>
              <a:t> </a:t>
            </a:r>
            <a:r>
              <a:rPr lang="en-US" sz="2600" b="0" i="0" u="none" dirty="0">
                <a:solidFill>
                  <a:srgbClr val="404040"/>
                </a:solidFill>
                <a:latin typeface="Garamond" panose="02020404030301010803" pitchFamily="18" charset="0"/>
                <a:ea typeface="Garamond"/>
                <a:cs typeface="Garamond"/>
                <a:sym typeface="Garamond"/>
              </a:rPr>
              <a:t>Clients who are on Medicaid are not eligible for this program.  </a:t>
            </a:r>
            <a:endParaRPr sz="2600" dirty="0">
              <a:latin typeface="Garamond" panose="02020404030301010803" pitchFamily="18" charset="0"/>
            </a:endParaRPr>
          </a:p>
          <a:p>
            <a:pPr indent="-457200">
              <a:lnSpc>
                <a:spcPct val="120000"/>
              </a:lnSpc>
              <a:buSzPts val="1280"/>
              <a:buFont typeface="Arial" panose="020B0604020202020204" pitchFamily="34" charset="0"/>
              <a:buChar char="•"/>
            </a:pPr>
            <a:r>
              <a:rPr lang="en-US" sz="2600" b="0" i="0" u="none" dirty="0">
                <a:solidFill>
                  <a:srgbClr val="404040"/>
                </a:solidFill>
                <a:latin typeface="Garamond" panose="02020404030301010803" pitchFamily="18" charset="0"/>
                <a:ea typeface="Garamond"/>
                <a:cs typeface="Garamond"/>
                <a:sym typeface="Garamond"/>
              </a:rPr>
              <a:t>Clients can either</a:t>
            </a:r>
            <a:r>
              <a:rPr lang="en-US" sz="2600" b="1" i="1" u="none" dirty="0">
                <a:solidFill>
                  <a:srgbClr val="404040"/>
                </a:solidFill>
                <a:latin typeface="Garamond" panose="02020404030301010803" pitchFamily="18" charset="0"/>
                <a:ea typeface="Garamond"/>
                <a:cs typeface="Garamond"/>
                <a:sym typeface="Garamond"/>
              </a:rPr>
              <a:t> </a:t>
            </a:r>
            <a:r>
              <a:rPr lang="en-US" sz="2600" b="0" i="0" u="none" dirty="0">
                <a:solidFill>
                  <a:srgbClr val="404040"/>
                </a:solidFill>
                <a:latin typeface="Garamond" panose="02020404030301010803" pitchFamily="18" charset="0"/>
                <a:ea typeface="Garamond"/>
                <a:cs typeface="Garamond"/>
                <a:sym typeface="Garamond"/>
              </a:rPr>
              <a:t>receive transportation assistance through ACT or LCS.</a:t>
            </a:r>
            <a:endParaRPr sz="2600" dirty="0">
              <a:latin typeface="Garamond" panose="02020404030301010803" pitchFamily="18" charset="0"/>
            </a:endParaRPr>
          </a:p>
          <a:p>
            <a:pPr indent="-457200">
              <a:lnSpc>
                <a:spcPct val="120000"/>
              </a:lnSpc>
              <a:buSzPts val="1280"/>
              <a:buFont typeface="Arial" panose="020B0604020202020204" pitchFamily="34" charset="0"/>
              <a:buChar char="•"/>
            </a:pPr>
            <a:r>
              <a:rPr lang="en-US" sz="2600" b="0" i="0" u="none" dirty="0">
                <a:solidFill>
                  <a:srgbClr val="404040"/>
                </a:solidFill>
                <a:latin typeface="Garamond" panose="02020404030301010803" pitchFamily="18" charset="0"/>
                <a:ea typeface="Garamond"/>
                <a:cs typeface="Garamond"/>
                <a:sym typeface="Garamond"/>
              </a:rPr>
              <a:t>After approval is granted, bus passes are processed by finance. The approval letter does not mean that a case manager can come pick them up. </a:t>
            </a:r>
            <a:r>
              <a:rPr lang="en-US" sz="2600" b="0" i="1" u="sng" dirty="0">
                <a:solidFill>
                  <a:srgbClr val="404040"/>
                </a:solidFill>
                <a:latin typeface="Garamond" panose="02020404030301010803" pitchFamily="18" charset="0"/>
                <a:ea typeface="Garamond"/>
                <a:cs typeface="Garamond"/>
                <a:sym typeface="Garamond"/>
              </a:rPr>
              <a:t>MCM will receive an email from ACT letting them know that Food Vouchers ready. MCM should email CAF/HAF to coordinate a day/time to pick up available vouchers. </a:t>
            </a:r>
            <a:endParaRPr sz="2600" dirty="0">
              <a:latin typeface="Garamond" panose="02020404030301010803" pitchFamily="18" charset="0"/>
            </a:endParaRPr>
          </a:p>
          <a:p>
            <a:pPr marL="0" lvl="0" indent="0" algn="l" rtl="0">
              <a:lnSpc>
                <a:spcPct val="80000"/>
              </a:lnSpc>
              <a:spcBef>
                <a:spcPts val="1000"/>
              </a:spcBef>
              <a:spcAft>
                <a:spcPts val="0"/>
              </a:spcAft>
              <a:buSzPts val="1280"/>
              <a:buNone/>
            </a:pPr>
            <a:endParaRPr lang="en-US" sz="2100" b="1" i="0" u="none" dirty="0">
              <a:solidFill>
                <a:srgbClr val="404040"/>
              </a:solidFill>
              <a:latin typeface="Garamond" panose="02020404030301010803" pitchFamily="18" charset="0"/>
              <a:ea typeface="Garamond"/>
              <a:cs typeface="Garamond"/>
              <a:sym typeface="Garamond"/>
            </a:endParaRPr>
          </a:p>
          <a:p>
            <a:pPr marL="0" lvl="0" indent="0" algn="l" rtl="0">
              <a:lnSpc>
                <a:spcPct val="80000"/>
              </a:lnSpc>
              <a:spcBef>
                <a:spcPts val="1000"/>
              </a:spcBef>
              <a:spcAft>
                <a:spcPts val="0"/>
              </a:spcAft>
              <a:buSzPts val="1280"/>
              <a:buNone/>
            </a:pPr>
            <a:endParaRPr sz="2100" b="1" i="0" u="none" dirty="0">
              <a:solidFill>
                <a:srgbClr val="404040"/>
              </a:solidFill>
              <a:latin typeface="Garamond" panose="02020404030301010803" pitchFamily="18" charset="0"/>
              <a:ea typeface="Garamond"/>
              <a:cs typeface="Garamond"/>
              <a:sym typeface="Garamond"/>
            </a:endParaRPr>
          </a:p>
        </p:txBody>
      </p:sp>
      <p:sp>
        <p:nvSpPr>
          <p:cNvPr id="295" name="Google Shape;295;p12"/>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12</a:t>
            </a:fld>
            <a:endParaRPr/>
          </a:p>
        </p:txBody>
      </p:sp>
      <p:pic>
        <p:nvPicPr>
          <p:cNvPr id="296" name="Google Shape;296;p12" descr="j0183328"/>
          <p:cNvPicPr preferRelativeResize="0"/>
          <p:nvPr/>
        </p:nvPicPr>
        <p:blipFill rotWithShape="1">
          <a:blip r:embed="rId3">
            <a:alphaModFix/>
          </a:blip>
          <a:srcRect/>
          <a:stretch/>
        </p:blipFill>
        <p:spPr>
          <a:xfrm>
            <a:off x="7323137" y="-9525"/>
            <a:ext cx="1820862" cy="1828800"/>
          </a:xfrm>
          <a:prstGeom prst="rect">
            <a:avLst/>
          </a:prstGeom>
          <a:noFill/>
          <a:ln>
            <a:noFill/>
          </a:ln>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13"/>
          <p:cNvSpPr txBox="1">
            <a:spLocks noGrp="1"/>
          </p:cNvSpPr>
          <p:nvPr>
            <p:ph type="body" idx="4294967295"/>
          </p:nvPr>
        </p:nvSpPr>
        <p:spPr>
          <a:xfrm>
            <a:off x="135797" y="437005"/>
            <a:ext cx="7124882" cy="6407150"/>
          </a:xfrm>
          <a:prstGeom prst="rect">
            <a:avLst/>
          </a:prstGeom>
          <a:noFill/>
          <a:ln>
            <a:noFill/>
          </a:ln>
        </p:spPr>
        <p:txBody>
          <a:bodyPr spcFirstLastPara="1" wrap="square" lIns="91425" tIns="45700" rIns="91425" bIns="45700" anchor="t" anchorCtr="0">
            <a:normAutofit fontScale="25000" lnSpcReduction="20000"/>
          </a:bodyPr>
          <a:lstStyle/>
          <a:p>
            <a:pPr marL="0" marR="0" lvl="0" indent="0" algn="l" rtl="0">
              <a:lnSpc>
                <a:spcPct val="100000"/>
              </a:lnSpc>
              <a:spcBef>
                <a:spcPts val="0"/>
              </a:spcBef>
              <a:spcAft>
                <a:spcPts val="0"/>
              </a:spcAft>
              <a:buClr>
                <a:schemeClr val="accent1"/>
              </a:buClr>
              <a:buSzPct val="79999"/>
              <a:buFont typeface="Noto Sans Symbols"/>
              <a:buNone/>
            </a:pPr>
            <a:r>
              <a:rPr lang="en-US" sz="11200" b="1" i="0" u="sng" strike="noStrike" cap="none" dirty="0">
                <a:solidFill>
                  <a:srgbClr val="3F3F3F"/>
                </a:solidFill>
                <a:latin typeface="Garamond" panose="02020404030301010803" pitchFamily="18" charset="0"/>
                <a:ea typeface="Garamond"/>
                <a:cs typeface="Garamond"/>
                <a:sym typeface="Garamond"/>
              </a:rPr>
              <a:t>Transportation Continued </a:t>
            </a:r>
            <a:endParaRPr lang="en-US" sz="11200" dirty="0">
              <a:latin typeface="Garamond" panose="02020404030301010803" pitchFamily="18" charset="0"/>
            </a:endParaRPr>
          </a:p>
          <a:p>
            <a:pPr marL="0" marR="0" lvl="0" indent="0" algn="l" rtl="0">
              <a:lnSpc>
                <a:spcPct val="100000"/>
              </a:lnSpc>
              <a:spcBef>
                <a:spcPts val="0"/>
              </a:spcBef>
              <a:spcAft>
                <a:spcPts val="0"/>
              </a:spcAft>
              <a:buClr>
                <a:schemeClr val="accent1"/>
              </a:buClr>
              <a:buSzPct val="79999"/>
              <a:buFont typeface="Noto Sans Symbols"/>
              <a:buNone/>
            </a:pPr>
            <a:endParaRPr sz="8000" dirty="0">
              <a:latin typeface="Garamond" panose="02020404030301010803" pitchFamily="18" charset="0"/>
            </a:endParaRPr>
          </a:p>
          <a:p>
            <a:pPr marL="0" marR="0" lvl="0" indent="0" algn="ctr" rtl="0">
              <a:lnSpc>
                <a:spcPct val="100000"/>
              </a:lnSpc>
              <a:spcBef>
                <a:spcPts val="1000"/>
              </a:spcBef>
              <a:spcAft>
                <a:spcPts val="0"/>
              </a:spcAft>
              <a:buClr>
                <a:schemeClr val="accent1"/>
              </a:buClr>
              <a:buSzPct val="79999"/>
              <a:buFont typeface="Noto Sans Symbols"/>
              <a:buNone/>
            </a:pPr>
            <a:r>
              <a:rPr lang="en-US" sz="9600" b="1" i="0" u="none" strike="noStrike" cap="none" dirty="0">
                <a:solidFill>
                  <a:srgbClr val="3F3F3F"/>
                </a:solidFill>
                <a:latin typeface="Garamond" panose="02020404030301010803" pitchFamily="18" charset="0"/>
                <a:ea typeface="Garamond"/>
                <a:cs typeface="Garamond"/>
                <a:sym typeface="Garamond"/>
              </a:rPr>
              <a:t>Uber Vouchers</a:t>
            </a:r>
            <a:endParaRPr sz="9600" dirty="0">
              <a:latin typeface="Garamond" panose="02020404030301010803" pitchFamily="18" charset="0"/>
            </a:endParaRPr>
          </a:p>
          <a:p>
            <a:pPr marL="1143000" indent="-1143000">
              <a:buSzPct val="80000"/>
              <a:buFont typeface="Arial" panose="020B0604020202020204" pitchFamily="34" charset="0"/>
              <a:buChar char="•"/>
            </a:pPr>
            <a:r>
              <a:rPr lang="en-US" sz="8000" b="0" i="0" u="none" strike="noStrike" cap="none" dirty="0">
                <a:solidFill>
                  <a:srgbClr val="3F3F3F"/>
                </a:solidFill>
                <a:latin typeface="Garamond" panose="02020404030301010803" pitchFamily="18" charset="0"/>
                <a:ea typeface="Garamond"/>
                <a:cs typeface="Garamond"/>
                <a:sym typeface="Garamond"/>
              </a:rPr>
              <a:t>Uber Vouchers are provided in increments $25.00 gift cards. Clients can apply for 4 vouchers per month. </a:t>
            </a:r>
            <a:endParaRPr lang="en-US" sz="8000" dirty="0">
              <a:latin typeface="Garamond" panose="02020404030301010803" pitchFamily="18" charset="0"/>
            </a:endParaRPr>
          </a:p>
          <a:p>
            <a:pPr marL="1143000" indent="-1143000">
              <a:buSzPct val="80000"/>
              <a:buFont typeface="Arial" panose="020B0604020202020204" pitchFamily="34" charset="0"/>
              <a:buChar char="•"/>
            </a:pPr>
            <a:r>
              <a:rPr lang="en-US" sz="8000" b="0" i="0" u="none" strike="noStrike" cap="none" dirty="0">
                <a:solidFill>
                  <a:srgbClr val="3F3F3F"/>
                </a:solidFill>
                <a:latin typeface="Garamond" panose="02020404030301010803" pitchFamily="18" charset="0"/>
                <a:ea typeface="Garamond"/>
                <a:cs typeface="Garamond"/>
                <a:sym typeface="Garamond"/>
              </a:rPr>
              <a:t>The ride chart with locations and estimated dates of travel are required</a:t>
            </a:r>
            <a:endParaRPr lang="en-US" sz="8000" dirty="0">
              <a:latin typeface="Garamond" panose="02020404030301010803" pitchFamily="18" charset="0"/>
            </a:endParaRPr>
          </a:p>
          <a:p>
            <a:pPr marL="1143000" indent="-1143000">
              <a:buSzPct val="80000"/>
              <a:buFont typeface="Arial" panose="020B0604020202020204" pitchFamily="34" charset="0"/>
              <a:buChar char="•"/>
            </a:pPr>
            <a:r>
              <a:rPr lang="en-US" sz="8000" b="0" i="0" u="none" strike="noStrike" cap="none" dirty="0">
                <a:solidFill>
                  <a:srgbClr val="3F3F3F"/>
                </a:solidFill>
                <a:latin typeface="Garamond" panose="02020404030301010803" pitchFamily="18" charset="0"/>
                <a:ea typeface="Garamond"/>
                <a:cs typeface="Garamond"/>
                <a:sym typeface="Garamond"/>
              </a:rPr>
              <a:t>Clients must have a working mobile devise to coordinate their trips</a:t>
            </a:r>
          </a:p>
          <a:p>
            <a:pPr marL="1143000" indent="-1143000">
              <a:buSzPct val="80000"/>
              <a:buFont typeface="Arial" panose="020B0604020202020204" pitchFamily="34" charset="0"/>
              <a:buChar char="•"/>
            </a:pPr>
            <a:endParaRPr lang="en-US" sz="9600" b="0" i="0" u="none" strike="noStrike" cap="none" dirty="0">
              <a:solidFill>
                <a:srgbClr val="3F3F3F"/>
              </a:solidFill>
              <a:latin typeface="Garamond" panose="02020404030301010803" pitchFamily="18" charset="0"/>
              <a:ea typeface="Garamond"/>
              <a:cs typeface="Garamond"/>
              <a:sym typeface="Garamond"/>
            </a:endParaRPr>
          </a:p>
          <a:p>
            <a:pPr marL="0" indent="0" algn="ctr">
              <a:buSzPct val="80000"/>
              <a:buNone/>
            </a:pPr>
            <a:r>
              <a:rPr lang="en-US" sz="9600" b="1" dirty="0">
                <a:solidFill>
                  <a:srgbClr val="3F3F3F"/>
                </a:solidFill>
                <a:latin typeface="Garamond" panose="02020404030301010803" pitchFamily="18" charset="0"/>
                <a:ea typeface="Garamond"/>
                <a:cs typeface="Garamond"/>
                <a:sym typeface="Garamond"/>
              </a:rPr>
              <a:t>Coordinated Uber Health</a:t>
            </a:r>
          </a:p>
          <a:p>
            <a:pPr marL="1143000" indent="-1143000">
              <a:buSzPct val="80000"/>
              <a:buFont typeface="Arial" panose="020B0604020202020204" pitchFamily="34" charset="0"/>
              <a:buChar char="•"/>
            </a:pPr>
            <a:r>
              <a:rPr lang="en-US" sz="8000" dirty="0">
                <a:latin typeface="Garamond" panose="02020404030301010803" pitchFamily="18" charset="0"/>
                <a:ea typeface="Garamond"/>
                <a:cs typeface="Garamond"/>
                <a:sym typeface="Garamond"/>
              </a:rPr>
              <a:t>An ROI to Uber Health is required </a:t>
            </a:r>
            <a:endParaRPr lang="en-US" sz="8000" dirty="0">
              <a:latin typeface="Garamond" panose="02020404030301010803" pitchFamily="18" charset="0"/>
              <a:ea typeface="Garamond"/>
              <a:cs typeface="Garamond"/>
            </a:endParaRPr>
          </a:p>
          <a:p>
            <a:pPr marL="1143000" indent="-1143000">
              <a:buSzPct val="80000"/>
              <a:buFont typeface="Arial" panose="020B0604020202020204" pitchFamily="34" charset="0"/>
              <a:buChar char="•"/>
            </a:pPr>
            <a:r>
              <a:rPr lang="en-US" sz="8000" dirty="0">
                <a:latin typeface="Garamond" panose="02020404030301010803" pitchFamily="18" charset="0"/>
                <a:ea typeface="Garamond"/>
                <a:cs typeface="Garamond"/>
                <a:sym typeface="Garamond"/>
              </a:rPr>
              <a:t>Client must have a working mobile devise to coordinate their trips</a:t>
            </a:r>
            <a:endParaRPr lang="en-US" sz="8000" dirty="0">
              <a:latin typeface="Garamond" panose="02020404030301010803" pitchFamily="18" charset="0"/>
              <a:ea typeface="Garamond"/>
              <a:cs typeface="Garamond"/>
            </a:endParaRPr>
          </a:p>
          <a:p>
            <a:pPr marL="1143000" indent="-1143000">
              <a:buSzPct val="80000"/>
              <a:buFont typeface="Arial" panose="020B0604020202020204" pitchFamily="34" charset="0"/>
              <a:buChar char="•"/>
            </a:pPr>
            <a:r>
              <a:rPr lang="en-US" sz="8000" dirty="0">
                <a:latin typeface="Garamond" panose="02020404030301010803" pitchFamily="18" charset="0"/>
                <a:ea typeface="Garamond"/>
                <a:cs typeface="Garamond"/>
                <a:sym typeface="Garamond"/>
              </a:rPr>
              <a:t>CAF/HAF requires at least three days notice prior to day of appointment. Last minute requests may not be approved.</a:t>
            </a:r>
            <a:endParaRPr sz="8000" b="0" i="0" u="none" strike="noStrike" cap="none" dirty="0">
              <a:solidFill>
                <a:srgbClr val="3F3F3F"/>
              </a:solidFill>
              <a:latin typeface="Garamond"/>
              <a:ea typeface="Garamond"/>
              <a:cs typeface="Garamond"/>
              <a:sym typeface="Garamond"/>
            </a:endParaRPr>
          </a:p>
        </p:txBody>
      </p:sp>
      <p:sp>
        <p:nvSpPr>
          <p:cNvPr id="303" name="Google Shape;303;p13"/>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13</a:t>
            </a:fld>
            <a:endParaRPr dirty="0"/>
          </a:p>
        </p:txBody>
      </p:sp>
      <p:pic>
        <p:nvPicPr>
          <p:cNvPr id="304" name="Google Shape;304;p13" descr="j0183328"/>
          <p:cNvPicPr preferRelativeResize="0"/>
          <p:nvPr/>
        </p:nvPicPr>
        <p:blipFill rotWithShape="1">
          <a:blip r:embed="rId3">
            <a:alphaModFix/>
          </a:blip>
          <a:srcRect/>
          <a:stretch/>
        </p:blipFill>
        <p:spPr>
          <a:xfrm>
            <a:off x="7323137" y="-9525"/>
            <a:ext cx="1820862" cy="1828800"/>
          </a:xfrm>
          <a:prstGeom prst="rect">
            <a:avLst/>
          </a:prstGeom>
          <a:noFill/>
          <a:ln>
            <a:noFill/>
          </a:ln>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13"/>
          <p:cNvSpPr txBox="1">
            <a:spLocks noGrp="1"/>
          </p:cNvSpPr>
          <p:nvPr>
            <p:ph type="body" idx="4294967295"/>
          </p:nvPr>
        </p:nvSpPr>
        <p:spPr>
          <a:xfrm>
            <a:off x="160337" y="450850"/>
            <a:ext cx="7162800" cy="5857708"/>
          </a:xfrm>
          <a:prstGeom prst="rect">
            <a:avLst/>
          </a:prstGeom>
          <a:noFill/>
          <a:ln>
            <a:noFill/>
          </a:ln>
        </p:spPr>
        <p:txBody>
          <a:bodyPr spcFirstLastPara="1" wrap="square" lIns="91425" tIns="45700" rIns="91425" bIns="45700" anchor="t" anchorCtr="0">
            <a:normAutofit/>
          </a:bodyPr>
          <a:lstStyle/>
          <a:p>
            <a:pPr marL="0" marR="0" lvl="0" indent="0" algn="l" rtl="0">
              <a:lnSpc>
                <a:spcPct val="100000"/>
              </a:lnSpc>
              <a:spcBef>
                <a:spcPts val="0"/>
              </a:spcBef>
              <a:spcAft>
                <a:spcPts val="0"/>
              </a:spcAft>
              <a:buClr>
                <a:schemeClr val="accent1"/>
              </a:buClr>
              <a:buSzPct val="79999"/>
              <a:buFont typeface="Noto Sans Symbols"/>
              <a:buNone/>
            </a:pPr>
            <a:r>
              <a:rPr lang="en-US" sz="2800" b="1" i="0" u="sng" strike="noStrike" cap="none" dirty="0">
                <a:solidFill>
                  <a:srgbClr val="3F3F3F"/>
                </a:solidFill>
                <a:latin typeface="Garamond" panose="02020404030301010803" pitchFamily="18" charset="0"/>
                <a:ea typeface="Garamond"/>
                <a:cs typeface="Garamond"/>
                <a:sym typeface="Garamond"/>
              </a:rPr>
              <a:t>Transportation Continued </a:t>
            </a:r>
          </a:p>
          <a:p>
            <a:pPr marL="0" marR="0" lvl="0" indent="0" algn="l" rtl="0">
              <a:lnSpc>
                <a:spcPct val="100000"/>
              </a:lnSpc>
              <a:spcBef>
                <a:spcPts val="0"/>
              </a:spcBef>
              <a:spcAft>
                <a:spcPts val="0"/>
              </a:spcAft>
              <a:buClr>
                <a:schemeClr val="accent1"/>
              </a:buClr>
              <a:buSzPct val="79999"/>
              <a:buFont typeface="Noto Sans Symbols"/>
              <a:buNone/>
            </a:pPr>
            <a:endParaRPr lang="en-US" sz="3400" dirty="0">
              <a:latin typeface="Garamond" panose="02020404030301010803" pitchFamily="18" charset="0"/>
            </a:endParaRPr>
          </a:p>
          <a:p>
            <a:pPr marL="0" marR="0" lvl="0" indent="0" algn="ctr" rtl="0">
              <a:lnSpc>
                <a:spcPct val="100000"/>
              </a:lnSpc>
              <a:spcBef>
                <a:spcPts val="1000"/>
              </a:spcBef>
              <a:spcAft>
                <a:spcPts val="0"/>
              </a:spcAft>
              <a:buClr>
                <a:schemeClr val="accent1"/>
              </a:buClr>
              <a:buSzPct val="79999"/>
              <a:buFont typeface="Noto Sans Symbols"/>
              <a:buNone/>
            </a:pPr>
            <a:r>
              <a:rPr lang="en-US" sz="2400" b="1" dirty="0">
                <a:solidFill>
                  <a:srgbClr val="3F3F3F"/>
                </a:solidFill>
                <a:latin typeface="Garamond" panose="02020404030301010803" pitchFamily="18" charset="0"/>
                <a:ea typeface="Garamond"/>
                <a:cs typeface="Garamond"/>
                <a:sym typeface="Garamond"/>
              </a:rPr>
              <a:t>Gas Card Assistance</a:t>
            </a:r>
            <a:endParaRPr lang="en-US" dirty="0">
              <a:solidFill>
                <a:srgbClr val="3F3F3F"/>
              </a:solidFill>
              <a:latin typeface="Garamond" panose="02020404030301010803" pitchFamily="18" charset="0"/>
              <a:ea typeface="Garamond"/>
              <a:cs typeface="Garamond"/>
              <a:sym typeface="Garamond"/>
            </a:endParaRPr>
          </a:p>
          <a:p>
            <a:pPr marL="342900" indent="-342900">
              <a:buClr>
                <a:srgbClr val="90C226"/>
              </a:buClr>
              <a:buSzPct val="80000"/>
              <a:buFont typeface="Arial" panose="020B0604020202020204" pitchFamily="34" charset="0"/>
              <a:buChar char="•"/>
            </a:pPr>
            <a:r>
              <a:rPr lang="en-US" sz="2000" dirty="0">
                <a:solidFill>
                  <a:srgbClr val="3F3F3F"/>
                </a:solidFill>
                <a:latin typeface="Garamond" panose="02020404030301010803" pitchFamily="18" charset="0"/>
                <a:ea typeface="Garamond"/>
                <a:cs typeface="Garamond"/>
                <a:sym typeface="Garamond"/>
              </a:rPr>
              <a:t>Gas Card Vouchers are provided in increments </a:t>
            </a:r>
            <a:r>
              <a:rPr lang="en-US" sz="2000" b="1" dirty="0">
                <a:solidFill>
                  <a:srgbClr val="3F3F3F"/>
                </a:solidFill>
                <a:latin typeface="Garamond" panose="02020404030301010803" pitchFamily="18" charset="0"/>
                <a:ea typeface="Garamond"/>
                <a:cs typeface="Garamond"/>
                <a:sym typeface="Garamond"/>
              </a:rPr>
              <a:t>$30.00 Shell Station </a:t>
            </a:r>
            <a:r>
              <a:rPr lang="en-US" sz="2000" dirty="0">
                <a:solidFill>
                  <a:srgbClr val="3F3F3F"/>
                </a:solidFill>
                <a:latin typeface="Garamond" panose="02020404030301010803" pitchFamily="18" charset="0"/>
                <a:ea typeface="Garamond"/>
                <a:cs typeface="Garamond"/>
                <a:sym typeface="Garamond"/>
              </a:rPr>
              <a:t>gift cards. Clients can apply for 2 vouchers per fiscal year. </a:t>
            </a:r>
          </a:p>
          <a:p>
            <a:pPr lvl="0" indent="-457200">
              <a:lnSpc>
                <a:spcPct val="120000"/>
              </a:lnSpc>
              <a:buClr>
                <a:srgbClr val="90C226"/>
              </a:buClr>
              <a:buSzPts val="1280"/>
              <a:buFont typeface="Arial" panose="020B0604020202020204" pitchFamily="34" charset="0"/>
              <a:buChar char="•"/>
            </a:pPr>
            <a:r>
              <a:rPr lang="en-US" sz="2000" dirty="0">
                <a:latin typeface="Garamond" panose="02020404030301010803" pitchFamily="18" charset="0"/>
                <a:ea typeface="Garamond"/>
                <a:cs typeface="Garamond"/>
                <a:sym typeface="Garamond"/>
              </a:rPr>
              <a:t>Transportation Ride Chart must clearly list the locations/address that the client intends to utilize the bus passes. Ride chart must also include the number/frequency of appointments</a:t>
            </a:r>
          </a:p>
          <a:p>
            <a:pPr marL="0" lvl="0" indent="0" algn="ctr">
              <a:buClr>
                <a:srgbClr val="90C226"/>
              </a:buClr>
              <a:buSzPts val="1920"/>
              <a:buNone/>
            </a:pPr>
            <a:endParaRPr lang="en-US" sz="2400" b="1" dirty="0">
              <a:latin typeface="Garamond" panose="02020404030301010803" pitchFamily="18" charset="0"/>
              <a:ea typeface="Garamond"/>
              <a:cs typeface="Garamond"/>
              <a:sym typeface="Garamond"/>
            </a:endParaRPr>
          </a:p>
          <a:p>
            <a:pPr marL="0" lvl="0" indent="0" algn="ctr">
              <a:buClr>
                <a:srgbClr val="90C226"/>
              </a:buClr>
              <a:buSzPts val="1920"/>
              <a:buNone/>
            </a:pPr>
            <a:endParaRPr lang="en-US" sz="2400" b="1" dirty="0">
              <a:latin typeface="Garamond" panose="02020404030301010803" pitchFamily="18" charset="0"/>
              <a:ea typeface="Garamond"/>
              <a:cs typeface="Garamond"/>
              <a:sym typeface="Garamond"/>
            </a:endParaRPr>
          </a:p>
          <a:p>
            <a:pPr marL="0" lvl="0" indent="0" algn="ctr">
              <a:buClr>
                <a:srgbClr val="90C226"/>
              </a:buClr>
              <a:buSzPts val="1920"/>
              <a:buNone/>
            </a:pPr>
            <a:r>
              <a:rPr lang="en-US" sz="2400" b="1" dirty="0">
                <a:latin typeface="Garamond" panose="02020404030301010803" pitchFamily="18" charset="0"/>
                <a:ea typeface="Garamond"/>
                <a:cs typeface="Garamond"/>
                <a:sym typeface="Garamond"/>
              </a:rPr>
              <a:t>Cap of $60.00</a:t>
            </a:r>
          </a:p>
          <a:p>
            <a:pPr marL="342900" marR="0" lvl="0" indent="-261620" algn="l" rtl="0">
              <a:lnSpc>
                <a:spcPct val="100000"/>
              </a:lnSpc>
              <a:spcBef>
                <a:spcPts val="1000"/>
              </a:spcBef>
              <a:spcAft>
                <a:spcPts val="0"/>
              </a:spcAft>
              <a:buClr>
                <a:schemeClr val="accent1"/>
              </a:buClr>
              <a:buSzPct val="80000"/>
              <a:buFont typeface="Noto Sans Symbols"/>
              <a:buNone/>
            </a:pPr>
            <a:endParaRPr sz="6400" b="0" i="0" u="none" strike="noStrike" cap="none" dirty="0">
              <a:solidFill>
                <a:srgbClr val="3F3F3F"/>
              </a:solidFill>
              <a:latin typeface="Garamond"/>
              <a:ea typeface="Garamond"/>
              <a:cs typeface="Garamond"/>
              <a:sym typeface="Garamond"/>
            </a:endParaRPr>
          </a:p>
          <a:p>
            <a:pPr marL="342900" marR="0" lvl="0" indent="-261620" algn="l" rtl="0">
              <a:lnSpc>
                <a:spcPct val="100000"/>
              </a:lnSpc>
              <a:spcBef>
                <a:spcPts val="1000"/>
              </a:spcBef>
              <a:spcAft>
                <a:spcPts val="0"/>
              </a:spcAft>
              <a:buClr>
                <a:schemeClr val="accent1"/>
              </a:buClr>
              <a:buSzPct val="80000"/>
              <a:buFont typeface="Noto Sans Symbols"/>
              <a:buNone/>
            </a:pPr>
            <a:endParaRPr sz="6400" b="0" i="0" u="none" strike="noStrike" cap="none" dirty="0">
              <a:solidFill>
                <a:srgbClr val="3F3F3F"/>
              </a:solidFill>
              <a:latin typeface="Garamond"/>
              <a:ea typeface="Garamond"/>
              <a:cs typeface="Garamond"/>
              <a:sym typeface="Garamond"/>
            </a:endParaRPr>
          </a:p>
          <a:p>
            <a:pPr marL="342900" marR="0" lvl="0" indent="-261620" algn="l" rtl="0">
              <a:lnSpc>
                <a:spcPct val="100000"/>
              </a:lnSpc>
              <a:spcBef>
                <a:spcPts val="1000"/>
              </a:spcBef>
              <a:spcAft>
                <a:spcPts val="0"/>
              </a:spcAft>
              <a:buClr>
                <a:schemeClr val="accent1"/>
              </a:buClr>
              <a:buSzPct val="80000"/>
              <a:buFont typeface="Noto Sans Symbols"/>
              <a:buNone/>
            </a:pPr>
            <a:endParaRPr sz="6400" b="0" i="0" u="none" strike="noStrike" cap="none" dirty="0">
              <a:solidFill>
                <a:srgbClr val="3F3F3F"/>
              </a:solidFill>
              <a:latin typeface="Garamond"/>
              <a:ea typeface="Garamond"/>
              <a:cs typeface="Garamond"/>
              <a:sym typeface="Garamond"/>
            </a:endParaRPr>
          </a:p>
        </p:txBody>
      </p:sp>
      <p:sp>
        <p:nvSpPr>
          <p:cNvPr id="303" name="Google Shape;303;p13"/>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14</a:t>
            </a:fld>
            <a:endParaRPr/>
          </a:p>
        </p:txBody>
      </p:sp>
    </p:spTree>
    <p:extLst>
      <p:ext uri="{BB962C8B-B14F-4D97-AF65-F5344CB8AC3E}">
        <p14:creationId xmlns:p14="http://schemas.microsoft.com/office/powerpoint/2010/main" val="365180306"/>
      </p:ext>
    </p:extLst>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15"/>
          <p:cNvSpPr txBox="1">
            <a:spLocks noGrp="1"/>
          </p:cNvSpPr>
          <p:nvPr>
            <p:ph type="title"/>
          </p:nvPr>
        </p:nvSpPr>
        <p:spPr>
          <a:xfrm>
            <a:off x="-287311" y="452204"/>
            <a:ext cx="7391400" cy="842962"/>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rgbClr val="92D050"/>
              </a:buClr>
              <a:buSzPts val="3600"/>
              <a:buFont typeface="Garamond"/>
              <a:buNone/>
            </a:pPr>
            <a:r>
              <a:rPr lang="en-US" sz="3600" b="1" i="0" u="none" dirty="0">
                <a:solidFill>
                  <a:srgbClr val="92D050"/>
                </a:solidFill>
                <a:latin typeface="Garamond"/>
                <a:ea typeface="Garamond"/>
                <a:cs typeface="Garamond"/>
                <a:sym typeface="Garamond"/>
              </a:rPr>
              <a:t>Housing Assistance Funds (HAF)</a:t>
            </a:r>
            <a:endParaRPr dirty="0"/>
          </a:p>
        </p:txBody>
      </p:sp>
      <p:sp>
        <p:nvSpPr>
          <p:cNvPr id="320" name="Google Shape;320;p15"/>
          <p:cNvSpPr txBox="1">
            <a:spLocks noGrp="1"/>
          </p:cNvSpPr>
          <p:nvPr>
            <p:ph type="body" idx="1"/>
          </p:nvPr>
        </p:nvSpPr>
        <p:spPr>
          <a:xfrm>
            <a:off x="119922" y="1295166"/>
            <a:ext cx="7239000" cy="27797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accent1"/>
              </a:buClr>
              <a:buSzPts val="1600"/>
              <a:buFont typeface="Noto Sans Symbols"/>
              <a:buNone/>
            </a:pPr>
            <a:r>
              <a:rPr lang="en-US" sz="2000" b="1" i="0" u="none" dirty="0">
                <a:solidFill>
                  <a:srgbClr val="404040"/>
                </a:solidFill>
                <a:latin typeface="Garamond"/>
                <a:ea typeface="Garamond"/>
                <a:cs typeface="Garamond"/>
                <a:sym typeface="Garamond"/>
              </a:rPr>
              <a:t>Assessing Housing Stability –</a:t>
            </a:r>
            <a:r>
              <a:rPr lang="en-US" sz="1800" b="0" i="1" u="none" dirty="0">
                <a:solidFill>
                  <a:srgbClr val="404040"/>
                </a:solidFill>
                <a:latin typeface="Garamond"/>
                <a:ea typeface="Garamond"/>
                <a:cs typeface="Garamond"/>
                <a:sym typeface="Garamond"/>
              </a:rPr>
              <a:t>Simply having a place to live may not be stable housing</a:t>
            </a:r>
            <a:endParaRPr lang="en-US" sz="2000" b="1" dirty="0">
              <a:latin typeface="Garamond"/>
              <a:ea typeface="Garamond"/>
              <a:cs typeface="Garamond"/>
              <a:sym typeface="Garamond"/>
            </a:endParaRPr>
          </a:p>
          <a:p>
            <a:pPr marL="0" marR="0" lvl="0" indent="0" algn="l" rtl="0">
              <a:lnSpc>
                <a:spcPct val="100000"/>
              </a:lnSpc>
              <a:spcBef>
                <a:spcPts val="0"/>
              </a:spcBef>
              <a:spcAft>
                <a:spcPts val="0"/>
              </a:spcAft>
              <a:buClr>
                <a:schemeClr val="accent1"/>
              </a:buClr>
              <a:buSzPts val="1600"/>
              <a:buFont typeface="Noto Sans Symbols"/>
              <a:buNone/>
            </a:pPr>
            <a:endParaRPr sz="2000" b="0" i="0" u="none" dirty="0">
              <a:solidFill>
                <a:srgbClr val="404040"/>
              </a:solidFill>
              <a:latin typeface="Garamond"/>
              <a:ea typeface="Garamond"/>
              <a:cs typeface="Garamond"/>
              <a:sym typeface="Garamond"/>
            </a:endParaRPr>
          </a:p>
          <a:p>
            <a:pPr marL="0" marR="0" lvl="0" indent="0" algn="l" rtl="0">
              <a:lnSpc>
                <a:spcPct val="100000"/>
              </a:lnSpc>
              <a:spcBef>
                <a:spcPts val="1000"/>
              </a:spcBef>
              <a:spcAft>
                <a:spcPts val="0"/>
              </a:spcAft>
              <a:buClr>
                <a:schemeClr val="accent1"/>
              </a:buClr>
              <a:buSzPts val="1600"/>
              <a:buFont typeface="Noto Sans Symbols"/>
              <a:buNone/>
            </a:pPr>
            <a:r>
              <a:rPr lang="en-US" sz="2000" b="0" i="0" u="none" dirty="0">
                <a:solidFill>
                  <a:srgbClr val="404040"/>
                </a:solidFill>
                <a:latin typeface="Garamond"/>
                <a:ea typeface="Garamond"/>
                <a:cs typeface="Garamond"/>
                <a:sym typeface="Garamond"/>
              </a:rPr>
              <a:t>Indications of unstable housing:</a:t>
            </a:r>
            <a:endParaRPr dirty="0"/>
          </a:p>
          <a:p>
            <a:pPr marL="742950" marR="0" lvl="1" indent="-285750" algn="l" rtl="0">
              <a:lnSpc>
                <a:spcPct val="100000"/>
              </a:lnSpc>
              <a:spcBef>
                <a:spcPts val="1000"/>
              </a:spcBef>
              <a:spcAft>
                <a:spcPts val="0"/>
              </a:spcAft>
              <a:buClr>
                <a:schemeClr val="accent1"/>
              </a:buClr>
              <a:buSzPts val="1600"/>
              <a:buFont typeface="Noto Sans Symbols"/>
              <a:buChar char="►"/>
            </a:pPr>
            <a:r>
              <a:rPr lang="en-US" sz="2000" b="0" i="0" u="none" strike="noStrike" cap="none" dirty="0">
                <a:solidFill>
                  <a:srgbClr val="404040"/>
                </a:solidFill>
                <a:latin typeface="Garamond"/>
                <a:ea typeface="Garamond"/>
                <a:cs typeface="Garamond"/>
                <a:sym typeface="Garamond"/>
              </a:rPr>
              <a:t>No lease in client’s name</a:t>
            </a:r>
            <a:endParaRPr dirty="0"/>
          </a:p>
          <a:p>
            <a:pPr marL="742950" marR="0" lvl="1" indent="-285750" algn="l" rtl="0">
              <a:lnSpc>
                <a:spcPct val="100000"/>
              </a:lnSpc>
              <a:spcBef>
                <a:spcPts val="1000"/>
              </a:spcBef>
              <a:spcAft>
                <a:spcPts val="0"/>
              </a:spcAft>
              <a:buClr>
                <a:schemeClr val="accent1"/>
              </a:buClr>
              <a:buSzPts val="1600"/>
              <a:buFont typeface="Noto Sans Symbols"/>
              <a:buChar char="►"/>
            </a:pPr>
            <a:r>
              <a:rPr lang="en-US" sz="2000" b="0" i="0" u="none" strike="noStrike" cap="none" dirty="0">
                <a:solidFill>
                  <a:srgbClr val="404040"/>
                </a:solidFill>
                <a:latin typeface="Garamond"/>
                <a:ea typeface="Garamond"/>
                <a:cs typeface="Garamond"/>
                <a:sym typeface="Garamond"/>
              </a:rPr>
              <a:t>No income – even with Section 8, there are other life expenses (transportation, utilities, laundry, food, toiletries).</a:t>
            </a:r>
            <a:endParaRPr dirty="0"/>
          </a:p>
          <a:p>
            <a:pPr marL="742950" marR="0" lvl="1" indent="-285750" algn="l" rtl="0">
              <a:lnSpc>
                <a:spcPct val="100000"/>
              </a:lnSpc>
              <a:spcBef>
                <a:spcPts val="1000"/>
              </a:spcBef>
              <a:spcAft>
                <a:spcPts val="0"/>
              </a:spcAft>
              <a:buClr>
                <a:schemeClr val="accent1"/>
              </a:buClr>
              <a:buSzPts val="1600"/>
              <a:buFont typeface="Noto Sans Symbols"/>
              <a:buChar char="►"/>
            </a:pPr>
            <a:r>
              <a:rPr lang="en-US" sz="2000" b="0" i="0" u="none" strike="noStrike" cap="none" dirty="0">
                <a:solidFill>
                  <a:srgbClr val="404040"/>
                </a:solidFill>
                <a:latin typeface="Garamond"/>
                <a:ea typeface="Garamond"/>
                <a:cs typeface="Garamond"/>
                <a:sym typeface="Garamond"/>
              </a:rPr>
              <a:t>Living with family or friends.</a:t>
            </a:r>
            <a:endParaRPr dirty="0"/>
          </a:p>
          <a:p>
            <a:pPr marL="742950" marR="0" lvl="1" indent="-285750" algn="l" rtl="0">
              <a:lnSpc>
                <a:spcPct val="100000"/>
              </a:lnSpc>
              <a:spcBef>
                <a:spcPts val="1000"/>
              </a:spcBef>
              <a:spcAft>
                <a:spcPts val="0"/>
              </a:spcAft>
              <a:buClr>
                <a:schemeClr val="accent1"/>
              </a:buClr>
              <a:buSzPts val="1600"/>
              <a:buFont typeface="Noto Sans Symbols"/>
              <a:buChar char="►"/>
            </a:pPr>
            <a:r>
              <a:rPr lang="en-US" sz="2000" b="0" i="0" u="none" strike="noStrike" cap="none" dirty="0">
                <a:solidFill>
                  <a:srgbClr val="404040"/>
                </a:solidFill>
                <a:latin typeface="Garamond"/>
                <a:ea typeface="Garamond"/>
                <a:cs typeface="Garamond"/>
                <a:sym typeface="Garamond"/>
              </a:rPr>
              <a:t>Recent loss of a rent subsidy/income.</a:t>
            </a:r>
            <a:endParaRPr dirty="0"/>
          </a:p>
          <a:p>
            <a:pPr marL="742950" marR="0" lvl="1" indent="-285750" algn="l" rtl="0">
              <a:lnSpc>
                <a:spcPct val="100000"/>
              </a:lnSpc>
              <a:spcBef>
                <a:spcPts val="1000"/>
              </a:spcBef>
              <a:spcAft>
                <a:spcPts val="0"/>
              </a:spcAft>
              <a:buClr>
                <a:schemeClr val="accent1"/>
              </a:buClr>
              <a:buSzPts val="1600"/>
              <a:buFont typeface="Noto Sans Symbols"/>
              <a:buChar char="►"/>
            </a:pPr>
            <a:r>
              <a:rPr lang="en-US" sz="2000" b="0" i="0" u="none" strike="noStrike" cap="none" dirty="0">
                <a:solidFill>
                  <a:srgbClr val="404040"/>
                </a:solidFill>
                <a:latin typeface="Garamond"/>
                <a:ea typeface="Garamond"/>
                <a:cs typeface="Garamond"/>
                <a:sym typeface="Garamond"/>
              </a:rPr>
              <a:t>A significant increase in rent per month.</a:t>
            </a:r>
            <a:endParaRPr dirty="0"/>
          </a:p>
          <a:p>
            <a:pPr marL="742950" marR="0" lvl="1" indent="-285750" algn="l" rtl="0">
              <a:lnSpc>
                <a:spcPct val="100000"/>
              </a:lnSpc>
              <a:spcBef>
                <a:spcPts val="1000"/>
              </a:spcBef>
              <a:spcAft>
                <a:spcPts val="0"/>
              </a:spcAft>
              <a:buClr>
                <a:schemeClr val="accent1"/>
              </a:buClr>
              <a:buSzPts val="1600"/>
              <a:buFont typeface="Noto Sans Symbols"/>
              <a:buNone/>
            </a:pPr>
            <a:r>
              <a:rPr lang="en-US" sz="2000" b="0" i="0" u="none" strike="noStrike" cap="none" dirty="0">
                <a:solidFill>
                  <a:srgbClr val="404040"/>
                </a:solidFill>
                <a:latin typeface="Garamond"/>
                <a:ea typeface="Garamond"/>
                <a:cs typeface="Garamond"/>
                <a:sym typeface="Garamond"/>
              </a:rPr>
              <a:t> </a:t>
            </a:r>
            <a:endParaRPr dirty="0"/>
          </a:p>
        </p:txBody>
      </p:sp>
      <p:sp>
        <p:nvSpPr>
          <p:cNvPr id="321" name="Google Shape;321;p15"/>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15</a:t>
            </a:fld>
            <a:endParaRPr/>
          </a:p>
        </p:txBody>
      </p:sp>
    </p:spTree>
  </p:cSld>
  <p:clrMapOvr>
    <a:masterClrMapping/>
  </p:clrMapOvr>
  <p:transition>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16"/>
          <p:cNvSpPr txBox="1">
            <a:spLocks noGrp="1"/>
          </p:cNvSpPr>
          <p:nvPr>
            <p:ph type="body" idx="1"/>
          </p:nvPr>
        </p:nvSpPr>
        <p:spPr>
          <a:xfrm>
            <a:off x="0" y="450850"/>
            <a:ext cx="7135318" cy="6067268"/>
          </a:xfrm>
          <a:prstGeom prst="rect">
            <a:avLst/>
          </a:prstGeom>
          <a:noFill/>
          <a:ln>
            <a:noFill/>
          </a:ln>
        </p:spPr>
        <p:txBody>
          <a:bodyPr spcFirstLastPara="1" wrap="square" lIns="91425" tIns="45700" rIns="91425" bIns="45700" anchor="t" anchorCtr="0">
            <a:normAutofit lnSpcReduction="10000"/>
          </a:bodyPr>
          <a:lstStyle/>
          <a:p>
            <a:pPr marL="0" marR="0" lvl="0" indent="0" algn="l" rtl="0">
              <a:lnSpc>
                <a:spcPct val="90000"/>
              </a:lnSpc>
              <a:spcBef>
                <a:spcPts val="1000"/>
              </a:spcBef>
              <a:spcAft>
                <a:spcPts val="0"/>
              </a:spcAft>
              <a:buClr>
                <a:schemeClr val="accent1"/>
              </a:buClr>
              <a:buSzPts val="1600"/>
              <a:buNone/>
            </a:pPr>
            <a:r>
              <a:rPr lang="en-US" sz="2800" b="1" i="0" u="sng" dirty="0">
                <a:solidFill>
                  <a:srgbClr val="404040"/>
                </a:solidFill>
                <a:latin typeface="Garamond"/>
                <a:ea typeface="Garamond"/>
                <a:cs typeface="Garamond"/>
                <a:sym typeface="Garamond"/>
              </a:rPr>
              <a:t>Outline of HAF Services</a:t>
            </a:r>
          </a:p>
          <a:p>
            <a:pPr marL="0" marR="0" lvl="0" indent="0" algn="l" rtl="0">
              <a:lnSpc>
                <a:spcPct val="90000"/>
              </a:lnSpc>
              <a:spcBef>
                <a:spcPts val="1000"/>
              </a:spcBef>
              <a:spcAft>
                <a:spcPts val="0"/>
              </a:spcAft>
              <a:buClr>
                <a:schemeClr val="accent1"/>
              </a:buClr>
              <a:buSzPts val="1600"/>
              <a:buNone/>
            </a:pPr>
            <a:endParaRPr lang="en-US" sz="1050" b="1" i="0" u="none" dirty="0">
              <a:solidFill>
                <a:srgbClr val="404040"/>
              </a:solidFill>
              <a:latin typeface="Garamond"/>
              <a:ea typeface="Garamond"/>
              <a:cs typeface="Garamond"/>
              <a:sym typeface="Garamond"/>
            </a:endParaRPr>
          </a:p>
          <a:p>
            <a:pPr marL="342900" indent="-342900">
              <a:lnSpc>
                <a:spcPct val="90000"/>
              </a:lnSpc>
              <a:buSzPts val="1600"/>
              <a:buFont typeface="Arial" panose="020B0604020202020204" pitchFamily="34" charset="0"/>
              <a:buChar char="•"/>
            </a:pPr>
            <a:r>
              <a:rPr lang="en-US" sz="2000" b="1" i="0" u="none" dirty="0">
                <a:solidFill>
                  <a:srgbClr val="404040"/>
                </a:solidFill>
                <a:latin typeface="Garamond" panose="02020404030301010803" pitchFamily="18" charset="0"/>
                <a:ea typeface="Garamond"/>
                <a:cs typeface="Garamond"/>
                <a:sym typeface="Garamond"/>
              </a:rPr>
              <a:t>First month’s rent. </a:t>
            </a:r>
            <a:r>
              <a:rPr lang="en-US" sz="2000" b="0" i="0" u="none" dirty="0">
                <a:solidFill>
                  <a:srgbClr val="404040"/>
                </a:solidFill>
                <a:latin typeface="Garamond" panose="02020404030301010803" pitchFamily="18" charset="0"/>
                <a:ea typeface="Garamond"/>
                <a:cs typeface="Garamond"/>
                <a:sym typeface="Garamond"/>
              </a:rPr>
              <a:t>(</a:t>
            </a:r>
            <a:r>
              <a:rPr lang="en-US" sz="2000" b="0" i="1" u="none" dirty="0">
                <a:solidFill>
                  <a:srgbClr val="404040"/>
                </a:solidFill>
                <a:latin typeface="Garamond" panose="02020404030301010803" pitchFamily="18" charset="0"/>
                <a:ea typeface="Garamond"/>
                <a:cs typeface="Garamond"/>
                <a:sym typeface="Garamond"/>
              </a:rPr>
              <a:t>Documentation of paid Security Deposit is required</a:t>
            </a:r>
            <a:r>
              <a:rPr lang="en-US" sz="2000" b="0" i="0" u="none" dirty="0">
                <a:solidFill>
                  <a:srgbClr val="404040"/>
                </a:solidFill>
                <a:latin typeface="Garamond" panose="02020404030301010803" pitchFamily="18" charset="0"/>
                <a:ea typeface="Garamond"/>
                <a:cs typeface="Garamond"/>
                <a:sym typeface="Garamond"/>
              </a:rPr>
              <a:t>)</a:t>
            </a:r>
            <a:endParaRPr sz="2000" dirty="0">
              <a:latin typeface="Garamond" panose="02020404030301010803" pitchFamily="18" charset="0"/>
            </a:endParaRPr>
          </a:p>
          <a:p>
            <a:pPr marL="342900" indent="-342900">
              <a:lnSpc>
                <a:spcPct val="90000"/>
              </a:lnSpc>
              <a:buSzPts val="1600"/>
              <a:buFont typeface="Arial" panose="020B0604020202020204" pitchFamily="34" charset="0"/>
              <a:buChar char="•"/>
            </a:pPr>
            <a:r>
              <a:rPr lang="en-US" sz="2000" b="1" i="0" u="none" dirty="0">
                <a:solidFill>
                  <a:srgbClr val="404040"/>
                </a:solidFill>
                <a:latin typeface="Garamond" panose="02020404030301010803" pitchFamily="18" charset="0"/>
                <a:ea typeface="Garamond"/>
                <a:cs typeface="Garamond"/>
                <a:sym typeface="Garamond"/>
              </a:rPr>
              <a:t>One-time assistance</a:t>
            </a:r>
            <a:endParaRPr sz="2000" dirty="0">
              <a:latin typeface="Garamond" panose="02020404030301010803" pitchFamily="18" charset="0"/>
            </a:endParaRPr>
          </a:p>
          <a:p>
            <a:pPr marL="342900" indent="-342900">
              <a:lnSpc>
                <a:spcPct val="90000"/>
              </a:lnSpc>
              <a:buSzPts val="1600"/>
              <a:buFont typeface="Arial" panose="020B0604020202020204" pitchFamily="34" charset="0"/>
              <a:buChar char="•"/>
            </a:pPr>
            <a:r>
              <a:rPr lang="en-US" sz="2000" b="1" i="0" u="none" dirty="0">
                <a:solidFill>
                  <a:srgbClr val="404040"/>
                </a:solidFill>
                <a:latin typeface="Garamond" panose="02020404030301010803" pitchFamily="18" charset="0"/>
                <a:ea typeface="Garamond"/>
                <a:cs typeface="Garamond"/>
                <a:sym typeface="Garamond"/>
              </a:rPr>
              <a:t>Arrearage: </a:t>
            </a:r>
            <a:r>
              <a:rPr lang="en-US" sz="2000" b="0" i="0" u="none" dirty="0">
                <a:solidFill>
                  <a:srgbClr val="404040"/>
                </a:solidFill>
                <a:latin typeface="Garamond" panose="02020404030301010803" pitchFamily="18" charset="0"/>
                <a:ea typeface="Garamond"/>
                <a:cs typeface="Garamond"/>
                <a:sym typeface="Garamond"/>
              </a:rPr>
              <a:t>Up to two months back rent</a:t>
            </a:r>
            <a:endParaRPr sz="2000" dirty="0">
              <a:latin typeface="Garamond" panose="02020404030301010803" pitchFamily="18" charset="0"/>
            </a:endParaRPr>
          </a:p>
          <a:p>
            <a:pPr marL="342900" indent="-342900">
              <a:lnSpc>
                <a:spcPct val="90000"/>
              </a:lnSpc>
              <a:buSzPts val="1600"/>
              <a:buFont typeface="Arial" panose="020B0604020202020204" pitchFamily="34" charset="0"/>
              <a:buChar char="•"/>
            </a:pPr>
            <a:r>
              <a:rPr lang="en-US" sz="2000" b="1" i="0" u="none" dirty="0">
                <a:solidFill>
                  <a:srgbClr val="404040"/>
                </a:solidFill>
                <a:latin typeface="Garamond" panose="02020404030301010803" pitchFamily="18" charset="0"/>
                <a:ea typeface="Garamond"/>
                <a:cs typeface="Garamond"/>
                <a:sym typeface="Garamond"/>
              </a:rPr>
              <a:t>Emergency Housing: </a:t>
            </a:r>
            <a:r>
              <a:rPr lang="en-US" sz="2000" b="0" i="0" u="none" dirty="0">
                <a:solidFill>
                  <a:srgbClr val="404040"/>
                </a:solidFill>
                <a:latin typeface="Garamond" panose="02020404030301010803" pitchFamily="18" charset="0"/>
                <a:ea typeface="Garamond"/>
                <a:cs typeface="Garamond"/>
                <a:sym typeface="Garamond"/>
              </a:rPr>
              <a:t>14 night stay at Carrier Motor Lodge or Little Village Motels</a:t>
            </a:r>
            <a:endParaRPr sz="2000" dirty="0">
              <a:latin typeface="Garamond" panose="02020404030301010803" pitchFamily="18" charset="0"/>
            </a:endParaRPr>
          </a:p>
          <a:p>
            <a:pPr marL="342900" indent="-342900">
              <a:lnSpc>
                <a:spcPct val="90000"/>
              </a:lnSpc>
              <a:buSzPts val="1600"/>
              <a:buFont typeface="Arial" panose="020B0604020202020204" pitchFamily="34" charset="0"/>
              <a:buChar char="•"/>
            </a:pPr>
            <a:r>
              <a:rPr lang="en-US" sz="2000" b="1" i="0" u="none" dirty="0">
                <a:solidFill>
                  <a:srgbClr val="404040"/>
                </a:solidFill>
                <a:latin typeface="Garamond" panose="02020404030301010803" pitchFamily="18" charset="0"/>
                <a:ea typeface="Garamond"/>
                <a:cs typeface="Garamond"/>
                <a:sym typeface="Garamond"/>
              </a:rPr>
              <a:t>Ongoing Rental Assistance</a:t>
            </a:r>
            <a:r>
              <a:rPr lang="en-US" sz="2000" b="0" i="0" u="none" dirty="0">
                <a:solidFill>
                  <a:srgbClr val="404040"/>
                </a:solidFill>
                <a:latin typeface="Garamond" panose="02020404030301010803" pitchFamily="18" charset="0"/>
                <a:ea typeface="Garamond"/>
                <a:cs typeface="Garamond"/>
                <a:sym typeface="Garamond"/>
              </a:rPr>
              <a:t>: $300.00 a month for up to two years</a:t>
            </a:r>
            <a:endParaRPr sz="2000" dirty="0">
              <a:latin typeface="Garamond" panose="02020404030301010803" pitchFamily="18" charset="0"/>
            </a:endParaRPr>
          </a:p>
          <a:p>
            <a:pPr marL="1257300" lvl="2" indent="-342900">
              <a:lnSpc>
                <a:spcPct val="90000"/>
              </a:lnSpc>
              <a:buFont typeface="Arial" panose="020B0604020202020204" pitchFamily="34" charset="0"/>
              <a:buChar char="•"/>
            </a:pPr>
            <a:r>
              <a:rPr lang="en-US" sz="2000" b="1" i="0" u="none" strike="noStrike" cap="none" dirty="0">
                <a:solidFill>
                  <a:srgbClr val="404040"/>
                </a:solidFill>
                <a:latin typeface="Garamond" panose="02020404030301010803" pitchFamily="18" charset="0"/>
                <a:ea typeface="Garamond"/>
                <a:cs typeface="Garamond"/>
                <a:sym typeface="Garamond"/>
              </a:rPr>
              <a:t>Updated Rent Verification forms and RW Eligibility are required every six months. </a:t>
            </a:r>
            <a:r>
              <a:rPr lang="en-US" sz="2000" b="0" i="0" u="none" strike="noStrike" cap="none" dirty="0">
                <a:solidFill>
                  <a:srgbClr val="404040"/>
                </a:solidFill>
                <a:latin typeface="Garamond" panose="02020404030301010803" pitchFamily="18" charset="0"/>
                <a:ea typeface="Garamond"/>
                <a:cs typeface="Garamond"/>
                <a:sym typeface="Garamond"/>
              </a:rPr>
              <a:t>Failure to submit Intake forms and RV will result in discontinuation of assistance </a:t>
            </a:r>
            <a:endParaRPr sz="2000" dirty="0">
              <a:latin typeface="Garamond" panose="02020404030301010803" pitchFamily="18" charset="0"/>
            </a:endParaRPr>
          </a:p>
          <a:p>
            <a:pPr marL="1257300" lvl="2" indent="-342900">
              <a:lnSpc>
                <a:spcPct val="90000"/>
              </a:lnSpc>
              <a:buFont typeface="Arial" panose="020B0604020202020204" pitchFamily="34" charset="0"/>
              <a:buChar char="•"/>
            </a:pPr>
            <a:r>
              <a:rPr lang="en-US" sz="2000" b="0" i="0" u="none" strike="noStrike" cap="none" dirty="0">
                <a:solidFill>
                  <a:srgbClr val="404040"/>
                </a:solidFill>
                <a:latin typeface="Garamond" panose="02020404030301010803" pitchFamily="18" charset="0"/>
                <a:ea typeface="Garamond"/>
                <a:cs typeface="Garamond"/>
                <a:sym typeface="Garamond"/>
              </a:rPr>
              <a:t>MCM must provide documentation that the tenant is current with their rent. If a client accrues back rent, they will then be </a:t>
            </a:r>
            <a:r>
              <a:rPr lang="en-US" sz="2000" b="0" i="0" u="sng" strike="noStrike" cap="none" dirty="0">
                <a:solidFill>
                  <a:srgbClr val="404040"/>
                </a:solidFill>
                <a:latin typeface="Garamond" panose="02020404030301010803" pitchFamily="18" charset="0"/>
                <a:ea typeface="Garamond"/>
                <a:cs typeface="Garamond"/>
                <a:sym typeface="Garamond"/>
              </a:rPr>
              <a:t>removed </a:t>
            </a:r>
            <a:r>
              <a:rPr lang="en-US" sz="2000" b="0" i="0" u="none" strike="noStrike" cap="none" dirty="0">
                <a:solidFill>
                  <a:srgbClr val="404040"/>
                </a:solidFill>
                <a:latin typeface="Garamond" panose="02020404030301010803" pitchFamily="18" charset="0"/>
                <a:ea typeface="Garamond"/>
                <a:cs typeface="Garamond"/>
                <a:sym typeface="Garamond"/>
              </a:rPr>
              <a:t>from the subsidy</a:t>
            </a:r>
            <a:endParaRPr sz="2000" dirty="0">
              <a:latin typeface="Garamond" panose="02020404030301010803" pitchFamily="18" charset="0"/>
            </a:endParaRPr>
          </a:p>
          <a:p>
            <a:pPr marL="1257300" lvl="2" indent="-342900">
              <a:lnSpc>
                <a:spcPct val="90000"/>
              </a:lnSpc>
              <a:buFont typeface="Arial" panose="020B0604020202020204" pitchFamily="34" charset="0"/>
              <a:buChar char="•"/>
            </a:pPr>
            <a:r>
              <a:rPr lang="en-US" sz="2000" b="0" i="0" u="none" strike="noStrike" cap="none" dirty="0">
                <a:solidFill>
                  <a:srgbClr val="404040"/>
                </a:solidFill>
                <a:latin typeface="Garamond" panose="02020404030301010803" pitchFamily="18" charset="0"/>
                <a:ea typeface="Garamond"/>
                <a:cs typeface="Garamond"/>
                <a:sym typeface="Garamond"/>
              </a:rPr>
              <a:t>If a client has an increase/decrease in income &amp; falls out of the 40%-80% income to rent ratio, they are no longer eligible for assistance and will be</a:t>
            </a:r>
            <a:r>
              <a:rPr lang="en-US" sz="2000" b="0" i="0" u="sng" strike="noStrike" cap="none" dirty="0">
                <a:solidFill>
                  <a:srgbClr val="404040"/>
                </a:solidFill>
                <a:latin typeface="Garamond" panose="02020404030301010803" pitchFamily="18" charset="0"/>
                <a:ea typeface="Garamond"/>
                <a:cs typeface="Garamond"/>
                <a:sym typeface="Garamond"/>
              </a:rPr>
              <a:t> removed </a:t>
            </a:r>
            <a:r>
              <a:rPr lang="en-US" sz="2000" b="0" i="0" u="none" strike="noStrike" cap="none" dirty="0">
                <a:solidFill>
                  <a:srgbClr val="404040"/>
                </a:solidFill>
                <a:latin typeface="Garamond" panose="02020404030301010803" pitchFamily="18" charset="0"/>
                <a:ea typeface="Garamond"/>
                <a:cs typeface="Garamond"/>
                <a:sym typeface="Garamond"/>
              </a:rPr>
              <a:t>from the subsidy. </a:t>
            </a:r>
            <a:endParaRPr sz="2000" dirty="0">
              <a:latin typeface="Garamond" panose="02020404030301010803" pitchFamily="18" charset="0"/>
            </a:endParaRPr>
          </a:p>
          <a:p>
            <a:pPr marL="0" marR="0" lvl="0" indent="0" algn="l" rtl="0">
              <a:lnSpc>
                <a:spcPct val="90000"/>
              </a:lnSpc>
              <a:spcBef>
                <a:spcPts val="1000"/>
              </a:spcBef>
              <a:spcAft>
                <a:spcPts val="0"/>
              </a:spcAft>
              <a:buClr>
                <a:schemeClr val="accent1"/>
              </a:buClr>
              <a:buSzPts val="1600"/>
              <a:buFont typeface="Noto Sans Symbols"/>
              <a:buNone/>
            </a:pPr>
            <a:endParaRPr sz="2000" b="0" i="0" u="none" dirty="0">
              <a:solidFill>
                <a:srgbClr val="404040"/>
              </a:solidFill>
              <a:latin typeface="Garamond"/>
              <a:ea typeface="Garamond"/>
              <a:cs typeface="Garamond"/>
              <a:sym typeface="Garamond"/>
            </a:endParaRPr>
          </a:p>
          <a:p>
            <a:pPr marL="0" marR="0" lvl="0" indent="0" algn="l" rtl="0">
              <a:lnSpc>
                <a:spcPct val="70000"/>
              </a:lnSpc>
              <a:spcBef>
                <a:spcPts val="1000"/>
              </a:spcBef>
              <a:spcAft>
                <a:spcPts val="0"/>
              </a:spcAft>
              <a:buClr>
                <a:schemeClr val="accent1"/>
              </a:buClr>
              <a:buSzPts val="1920"/>
              <a:buFont typeface="Noto Sans Symbols"/>
              <a:buNone/>
            </a:pPr>
            <a:endParaRPr sz="2400" b="1" i="0" u="none" dirty="0">
              <a:solidFill>
                <a:srgbClr val="404040"/>
              </a:solidFill>
              <a:latin typeface="Garamond"/>
              <a:ea typeface="Garamond"/>
              <a:cs typeface="Garamond"/>
              <a:sym typeface="Garamond"/>
            </a:endParaRPr>
          </a:p>
          <a:p>
            <a:pPr marL="342900" marR="0" lvl="0" indent="-220980" algn="l" rtl="0">
              <a:spcBef>
                <a:spcPts val="1000"/>
              </a:spcBef>
              <a:spcAft>
                <a:spcPts val="0"/>
              </a:spcAft>
              <a:buClr>
                <a:schemeClr val="accent1"/>
              </a:buClr>
              <a:buSzPts val="1920"/>
              <a:buFont typeface="Noto Sans Symbols"/>
              <a:buNone/>
            </a:pPr>
            <a:endParaRPr sz="2400" b="1" i="0" u="none" dirty="0">
              <a:solidFill>
                <a:srgbClr val="404040"/>
              </a:solidFill>
              <a:latin typeface="Garamond"/>
              <a:ea typeface="Garamond"/>
              <a:cs typeface="Garamond"/>
              <a:sym typeface="Garamond"/>
            </a:endParaRPr>
          </a:p>
        </p:txBody>
      </p:sp>
      <p:sp>
        <p:nvSpPr>
          <p:cNvPr id="328" name="Google Shape;328;p16"/>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16</a:t>
            </a:fld>
            <a:endParaRPr/>
          </a:p>
        </p:txBody>
      </p:sp>
    </p:spTree>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17"/>
          <p:cNvSpPr txBox="1">
            <a:spLocks noGrp="1"/>
          </p:cNvSpPr>
          <p:nvPr>
            <p:ph type="body" idx="1"/>
          </p:nvPr>
        </p:nvSpPr>
        <p:spPr>
          <a:xfrm>
            <a:off x="152400" y="450850"/>
            <a:ext cx="7010400" cy="5956300"/>
          </a:xfrm>
          <a:prstGeom prst="rect">
            <a:avLst/>
          </a:prstGeom>
          <a:noFill/>
          <a:ln>
            <a:noFill/>
          </a:ln>
        </p:spPr>
        <p:txBody>
          <a:bodyPr spcFirstLastPara="1" wrap="square" lIns="91425" tIns="45700" rIns="91425" bIns="45700" anchor="t" anchorCtr="0">
            <a:normAutofit/>
          </a:bodyPr>
          <a:lstStyle/>
          <a:p>
            <a:pPr marL="0" marR="0" lvl="0" indent="0" algn="l" rtl="0">
              <a:lnSpc>
                <a:spcPct val="100000"/>
              </a:lnSpc>
              <a:spcBef>
                <a:spcPts val="0"/>
              </a:spcBef>
              <a:spcAft>
                <a:spcPts val="0"/>
              </a:spcAft>
              <a:buClr>
                <a:schemeClr val="accent1"/>
              </a:buClr>
              <a:buSzPts val="1760"/>
              <a:buFont typeface="Noto Sans Symbols"/>
              <a:buNone/>
            </a:pPr>
            <a:r>
              <a:rPr lang="en-US" sz="2800" b="1" i="0" u="sng" dirty="0">
                <a:solidFill>
                  <a:srgbClr val="404040"/>
                </a:solidFill>
                <a:latin typeface="Garamond" panose="02020404030301010803" pitchFamily="18" charset="0"/>
                <a:ea typeface="Garamond"/>
                <a:cs typeface="Garamond"/>
                <a:sym typeface="Garamond"/>
              </a:rPr>
              <a:t>Eligibility Criteria </a:t>
            </a:r>
          </a:p>
          <a:p>
            <a:pPr marL="0" marR="0" lvl="0" indent="0" algn="l" rtl="0">
              <a:lnSpc>
                <a:spcPct val="100000"/>
              </a:lnSpc>
              <a:spcBef>
                <a:spcPts val="0"/>
              </a:spcBef>
              <a:spcAft>
                <a:spcPts val="0"/>
              </a:spcAft>
              <a:buClr>
                <a:schemeClr val="accent1"/>
              </a:buClr>
              <a:buSzPts val="1760"/>
              <a:buFont typeface="Noto Sans Symbols"/>
              <a:buNone/>
            </a:pPr>
            <a:endParaRPr sz="2800" u="sng" dirty="0">
              <a:latin typeface="Garamond" panose="02020404030301010803" pitchFamily="18" charset="0"/>
            </a:endParaRPr>
          </a:p>
          <a:p>
            <a:pPr marL="800100" marR="0" lvl="1" indent="-342900" algn="l" rtl="0">
              <a:lnSpc>
                <a:spcPct val="100000"/>
              </a:lnSpc>
              <a:spcBef>
                <a:spcPts val="1000"/>
              </a:spcBef>
              <a:spcAft>
                <a:spcPts val="0"/>
              </a:spcAft>
              <a:buClr>
                <a:schemeClr val="accent1"/>
              </a:buClr>
              <a:buSzPts val="1600"/>
              <a:buFont typeface="Arial" panose="020B0604020202020204" pitchFamily="34" charset="0"/>
              <a:buChar char="•"/>
            </a:pPr>
            <a:r>
              <a:rPr lang="en-US" sz="2000" b="0" i="0" u="none" strike="noStrike" cap="none" dirty="0">
                <a:solidFill>
                  <a:srgbClr val="404040"/>
                </a:solidFill>
                <a:latin typeface="Garamond" panose="02020404030301010803" pitchFamily="18" charset="0"/>
                <a:ea typeface="Garamond"/>
                <a:cs typeface="Garamond"/>
                <a:sym typeface="Garamond"/>
              </a:rPr>
              <a:t>Clients must fall between the </a:t>
            </a:r>
            <a:r>
              <a:rPr lang="en-US" sz="2000" b="1" i="0" u="none" strike="noStrike" cap="none" dirty="0">
                <a:solidFill>
                  <a:srgbClr val="404040"/>
                </a:solidFill>
                <a:latin typeface="Garamond" panose="02020404030301010803" pitchFamily="18" charset="0"/>
                <a:ea typeface="Garamond"/>
                <a:cs typeface="Garamond"/>
                <a:sym typeface="Garamond"/>
              </a:rPr>
              <a:t>40% - 80% Income to Rent Ratio:  </a:t>
            </a:r>
            <a:r>
              <a:rPr lang="en-US" sz="2000" b="0" i="0" u="none" strike="noStrike" cap="none" dirty="0">
                <a:solidFill>
                  <a:srgbClr val="404040"/>
                </a:solidFill>
                <a:latin typeface="Garamond" panose="02020404030301010803" pitchFamily="18" charset="0"/>
                <a:ea typeface="Garamond"/>
                <a:cs typeface="Garamond"/>
                <a:sym typeface="Garamond"/>
              </a:rPr>
              <a:t>Gross income is calculated for client’s on entitlements, while net income is calculated for clients receiving work income</a:t>
            </a:r>
            <a:endParaRPr sz="2000" dirty="0">
              <a:latin typeface="Garamond" panose="02020404030301010803" pitchFamily="18" charset="0"/>
            </a:endParaRPr>
          </a:p>
          <a:p>
            <a:pPr marL="800100" marR="0" lvl="1" indent="-342900" algn="l" rtl="0">
              <a:lnSpc>
                <a:spcPct val="100000"/>
              </a:lnSpc>
              <a:spcBef>
                <a:spcPts val="1000"/>
              </a:spcBef>
              <a:spcAft>
                <a:spcPts val="0"/>
              </a:spcAft>
              <a:buClr>
                <a:schemeClr val="accent1"/>
              </a:buClr>
              <a:buSzPts val="1600"/>
              <a:buFont typeface="Arial" panose="020B0604020202020204" pitchFamily="34" charset="0"/>
              <a:buChar char="•"/>
            </a:pPr>
            <a:r>
              <a:rPr lang="en-US" sz="2000" b="0" i="0" u="none" strike="noStrike" cap="none" dirty="0">
                <a:solidFill>
                  <a:srgbClr val="404040"/>
                </a:solidFill>
                <a:latin typeface="Garamond" panose="02020404030301010803" pitchFamily="18" charset="0"/>
                <a:ea typeface="Garamond"/>
                <a:cs typeface="Garamond"/>
                <a:sym typeface="Garamond"/>
              </a:rPr>
              <a:t>Should the client fall outside the ratio due to sudden illness or temporarily loss of employment, documentation must be provided by health care provider/employer for verification in order to remain active on the subsidy.</a:t>
            </a:r>
            <a:endParaRPr sz="2000" dirty="0">
              <a:latin typeface="Garamond" panose="02020404030301010803" pitchFamily="18" charset="0"/>
            </a:endParaRPr>
          </a:p>
          <a:p>
            <a:pPr marL="800100" marR="0" lvl="1" indent="-342900" algn="l" rtl="0">
              <a:lnSpc>
                <a:spcPct val="100000"/>
              </a:lnSpc>
              <a:spcBef>
                <a:spcPts val="1000"/>
              </a:spcBef>
              <a:spcAft>
                <a:spcPts val="0"/>
              </a:spcAft>
              <a:buClr>
                <a:schemeClr val="accent1"/>
              </a:buClr>
              <a:buSzPts val="1600"/>
              <a:buFont typeface="Arial" panose="020B0604020202020204" pitchFamily="34" charset="0"/>
              <a:buChar char="•"/>
            </a:pPr>
            <a:r>
              <a:rPr lang="en-US" sz="2000" b="0" i="0" u="none" strike="noStrike" cap="none" dirty="0">
                <a:solidFill>
                  <a:srgbClr val="404040"/>
                </a:solidFill>
                <a:latin typeface="Garamond" panose="02020404030301010803" pitchFamily="18" charset="0"/>
                <a:ea typeface="Garamond"/>
                <a:cs typeface="Garamond"/>
                <a:sym typeface="Garamond"/>
              </a:rPr>
              <a:t>Clients must apply for other housing assistance programs, as ACT’s RW program is a payer of last resort. Other funding sources are to be document on the Use of Funds Form.</a:t>
            </a:r>
            <a:endParaRPr sz="2000" dirty="0">
              <a:latin typeface="Garamond" panose="02020404030301010803" pitchFamily="18" charset="0"/>
            </a:endParaRPr>
          </a:p>
          <a:p>
            <a:pPr marL="800100" marR="0" lvl="1" indent="-342900" algn="l" rtl="0">
              <a:lnSpc>
                <a:spcPct val="100000"/>
              </a:lnSpc>
              <a:spcBef>
                <a:spcPts val="1000"/>
              </a:spcBef>
              <a:spcAft>
                <a:spcPts val="0"/>
              </a:spcAft>
              <a:buClr>
                <a:schemeClr val="accent1"/>
              </a:buClr>
              <a:buSzPts val="1600"/>
              <a:buFont typeface="Arial" panose="020B0604020202020204" pitchFamily="34" charset="0"/>
              <a:buChar char="•"/>
            </a:pPr>
            <a:r>
              <a:rPr lang="en-US" sz="2000" b="0" i="0" u="none" strike="noStrike" cap="none" dirty="0">
                <a:solidFill>
                  <a:srgbClr val="404040"/>
                </a:solidFill>
                <a:latin typeface="Garamond" panose="02020404030301010803" pitchFamily="18" charset="0"/>
                <a:ea typeface="Garamond"/>
                <a:cs typeface="Garamond"/>
                <a:sym typeface="Garamond"/>
              </a:rPr>
              <a:t>CMs must provide a subsequent housing plan/long-term strategy</a:t>
            </a:r>
            <a:endParaRPr sz="2200" b="0" i="0" u="none" strike="noStrike" cap="none" dirty="0">
              <a:solidFill>
                <a:srgbClr val="404040"/>
              </a:solidFill>
              <a:latin typeface="Garamond"/>
              <a:ea typeface="Garamond"/>
              <a:cs typeface="Garamond"/>
              <a:sym typeface="Garamond"/>
            </a:endParaRPr>
          </a:p>
          <a:p>
            <a:pPr marL="342900" marR="0" lvl="0" indent="-231140" algn="l" rtl="0">
              <a:spcBef>
                <a:spcPts val="1000"/>
              </a:spcBef>
              <a:spcAft>
                <a:spcPts val="0"/>
              </a:spcAft>
              <a:buClr>
                <a:schemeClr val="accent1"/>
              </a:buClr>
              <a:buSzPts val="1760"/>
              <a:buFont typeface="Noto Sans Symbols"/>
              <a:buNone/>
            </a:pPr>
            <a:endParaRPr sz="2200" b="0" i="0" u="none" strike="noStrike" cap="none" dirty="0">
              <a:solidFill>
                <a:srgbClr val="404040"/>
              </a:solidFill>
              <a:latin typeface="Garamond"/>
              <a:ea typeface="Garamond"/>
              <a:cs typeface="Garamond"/>
              <a:sym typeface="Garamond"/>
            </a:endParaRPr>
          </a:p>
        </p:txBody>
      </p:sp>
      <p:sp>
        <p:nvSpPr>
          <p:cNvPr id="336" name="Google Shape;336;p17"/>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17</a:t>
            </a:fld>
            <a:endParaRPr/>
          </a:p>
        </p:txBody>
      </p:sp>
    </p:spTree>
  </p:cSld>
  <p:clrMapOvr>
    <a:masterClrMapping/>
  </p:clrMapOvr>
  <p:transition>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18"/>
          <p:cNvSpPr txBox="1">
            <a:spLocks noGrp="1"/>
          </p:cNvSpPr>
          <p:nvPr>
            <p:ph type="body" idx="1"/>
          </p:nvPr>
        </p:nvSpPr>
        <p:spPr>
          <a:xfrm>
            <a:off x="-174625" y="1143000"/>
            <a:ext cx="7620000" cy="400685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accent1"/>
              </a:buClr>
              <a:buSzPts val="1920"/>
              <a:buFont typeface="Noto Sans Symbols"/>
              <a:buNone/>
            </a:pPr>
            <a:r>
              <a:rPr lang="en-US" sz="2400" b="1" i="0" u="sng" dirty="0">
                <a:solidFill>
                  <a:srgbClr val="404040"/>
                </a:solidFill>
                <a:latin typeface="Garamond"/>
                <a:ea typeface="Garamond"/>
                <a:cs typeface="Garamond"/>
                <a:sym typeface="Garamond"/>
              </a:rPr>
              <a:t>How to Calculate Monthly Income</a:t>
            </a:r>
            <a:endParaRPr u="sng" dirty="0"/>
          </a:p>
          <a:p>
            <a:pPr marL="0" marR="0" lvl="0" indent="0" algn="ctr" rtl="0">
              <a:lnSpc>
                <a:spcPct val="100000"/>
              </a:lnSpc>
              <a:spcBef>
                <a:spcPts val="1000"/>
              </a:spcBef>
              <a:spcAft>
                <a:spcPts val="0"/>
              </a:spcAft>
              <a:buClr>
                <a:schemeClr val="accent1"/>
              </a:buClr>
              <a:buSzPts val="1600"/>
              <a:buFont typeface="Noto Sans Symbols"/>
              <a:buNone/>
            </a:pPr>
            <a:endParaRPr sz="2000" b="1" i="0" u="none" dirty="0">
              <a:solidFill>
                <a:srgbClr val="404040"/>
              </a:solidFill>
              <a:latin typeface="Garamond"/>
              <a:ea typeface="Garamond"/>
              <a:cs typeface="Garamond"/>
              <a:sym typeface="Garamond"/>
            </a:endParaRPr>
          </a:p>
          <a:p>
            <a:pPr marL="0" marR="0" lvl="0" indent="0" algn="ctr" rtl="0">
              <a:lnSpc>
                <a:spcPct val="100000"/>
              </a:lnSpc>
              <a:spcBef>
                <a:spcPts val="1000"/>
              </a:spcBef>
              <a:spcAft>
                <a:spcPts val="0"/>
              </a:spcAft>
              <a:buClr>
                <a:schemeClr val="accent1"/>
              </a:buClr>
              <a:buSzPts val="1600"/>
              <a:buFont typeface="Noto Sans Symbols"/>
              <a:buNone/>
            </a:pPr>
            <a:endParaRPr sz="2000" b="1" i="0" u="none" dirty="0">
              <a:solidFill>
                <a:srgbClr val="404040"/>
              </a:solidFill>
              <a:latin typeface="Garamond"/>
              <a:ea typeface="Garamond"/>
              <a:cs typeface="Garamond"/>
              <a:sym typeface="Garamond"/>
            </a:endParaRPr>
          </a:p>
          <a:p>
            <a:pPr marL="0" marR="0" lvl="0" indent="0" algn="ctr" rtl="0">
              <a:lnSpc>
                <a:spcPct val="100000"/>
              </a:lnSpc>
              <a:spcBef>
                <a:spcPts val="1000"/>
              </a:spcBef>
              <a:spcAft>
                <a:spcPts val="0"/>
              </a:spcAft>
              <a:buClr>
                <a:schemeClr val="accent1"/>
              </a:buClr>
              <a:buSzPts val="1600"/>
              <a:buFont typeface="Noto Sans Symbols"/>
              <a:buNone/>
            </a:pPr>
            <a:endParaRPr sz="2000" b="1" i="0" u="none" dirty="0">
              <a:solidFill>
                <a:srgbClr val="404040"/>
              </a:solidFill>
              <a:latin typeface="Garamond"/>
              <a:ea typeface="Garamond"/>
              <a:cs typeface="Garamond"/>
              <a:sym typeface="Garamond"/>
            </a:endParaRPr>
          </a:p>
          <a:p>
            <a:pPr marL="0" marR="0" lvl="0" indent="0" algn="ctr" rtl="0">
              <a:lnSpc>
                <a:spcPct val="100000"/>
              </a:lnSpc>
              <a:spcBef>
                <a:spcPts val="1000"/>
              </a:spcBef>
              <a:spcAft>
                <a:spcPts val="0"/>
              </a:spcAft>
              <a:buClr>
                <a:schemeClr val="accent1"/>
              </a:buClr>
              <a:buSzPts val="1600"/>
              <a:buFont typeface="Noto Sans Symbols"/>
              <a:buNone/>
            </a:pPr>
            <a:endParaRPr sz="2000" b="1" i="0" u="none" dirty="0">
              <a:solidFill>
                <a:srgbClr val="404040"/>
              </a:solidFill>
              <a:latin typeface="Garamond"/>
              <a:ea typeface="Garamond"/>
              <a:cs typeface="Garamond"/>
              <a:sym typeface="Garamond"/>
            </a:endParaRPr>
          </a:p>
          <a:p>
            <a:pPr marL="0" marR="0" lvl="0" indent="0" algn="ctr" rtl="0">
              <a:lnSpc>
                <a:spcPct val="100000"/>
              </a:lnSpc>
              <a:spcBef>
                <a:spcPts val="1000"/>
              </a:spcBef>
              <a:spcAft>
                <a:spcPts val="0"/>
              </a:spcAft>
              <a:buClr>
                <a:schemeClr val="accent1"/>
              </a:buClr>
              <a:buSzPts val="1600"/>
              <a:buFont typeface="Noto Sans Symbols"/>
              <a:buNone/>
            </a:pPr>
            <a:endParaRPr sz="2000" b="1" i="0" u="none" dirty="0">
              <a:solidFill>
                <a:srgbClr val="404040"/>
              </a:solidFill>
              <a:latin typeface="Garamond"/>
              <a:ea typeface="Garamond"/>
              <a:cs typeface="Garamond"/>
              <a:sym typeface="Garamond"/>
            </a:endParaRPr>
          </a:p>
          <a:p>
            <a:pPr marL="0" marR="0" lvl="0" indent="0" algn="ctr" rtl="0">
              <a:lnSpc>
                <a:spcPct val="100000"/>
              </a:lnSpc>
              <a:spcBef>
                <a:spcPts val="1000"/>
              </a:spcBef>
              <a:spcAft>
                <a:spcPts val="0"/>
              </a:spcAft>
              <a:buClr>
                <a:schemeClr val="accent1"/>
              </a:buClr>
              <a:buSzPts val="1600"/>
              <a:buFont typeface="Noto Sans Symbols"/>
              <a:buNone/>
            </a:pPr>
            <a:endParaRPr sz="2000" b="1" i="0" u="none" dirty="0">
              <a:solidFill>
                <a:srgbClr val="404040"/>
              </a:solidFill>
              <a:latin typeface="Garamond"/>
              <a:ea typeface="Garamond"/>
              <a:cs typeface="Garamond"/>
              <a:sym typeface="Garamond"/>
            </a:endParaRPr>
          </a:p>
          <a:p>
            <a:pPr marL="0" marR="0" lvl="0" indent="0" algn="ctr" rtl="0">
              <a:lnSpc>
                <a:spcPct val="100000"/>
              </a:lnSpc>
              <a:spcBef>
                <a:spcPts val="1000"/>
              </a:spcBef>
              <a:spcAft>
                <a:spcPts val="0"/>
              </a:spcAft>
              <a:buClr>
                <a:schemeClr val="accent1"/>
              </a:buClr>
              <a:buSzPts val="1600"/>
              <a:buFont typeface="Noto Sans Symbols"/>
              <a:buNone/>
            </a:pPr>
            <a:endParaRPr sz="2000" b="1" i="0" u="none" dirty="0">
              <a:solidFill>
                <a:srgbClr val="404040"/>
              </a:solidFill>
              <a:latin typeface="Garamond"/>
              <a:ea typeface="Garamond"/>
              <a:cs typeface="Garamond"/>
              <a:sym typeface="Garamond"/>
            </a:endParaRPr>
          </a:p>
          <a:p>
            <a:pPr marL="0" marR="0" lvl="0" indent="0" algn="ctr" rtl="0">
              <a:lnSpc>
                <a:spcPct val="100000"/>
              </a:lnSpc>
              <a:spcBef>
                <a:spcPts val="1000"/>
              </a:spcBef>
              <a:spcAft>
                <a:spcPts val="0"/>
              </a:spcAft>
              <a:buClr>
                <a:schemeClr val="accent1"/>
              </a:buClr>
              <a:buSzPts val="1600"/>
              <a:buFont typeface="Noto Sans Symbols"/>
              <a:buNone/>
            </a:pPr>
            <a:endParaRPr sz="2000" b="0" i="1" u="none" dirty="0">
              <a:solidFill>
                <a:srgbClr val="404040"/>
              </a:solidFill>
              <a:latin typeface="Garamond"/>
              <a:ea typeface="Garamond"/>
              <a:cs typeface="Garamond"/>
              <a:sym typeface="Garamond"/>
            </a:endParaRPr>
          </a:p>
          <a:p>
            <a:pPr marL="0" marR="0" lvl="0" indent="0" algn="ctr" rtl="0">
              <a:lnSpc>
                <a:spcPct val="100000"/>
              </a:lnSpc>
              <a:spcBef>
                <a:spcPts val="1000"/>
              </a:spcBef>
              <a:spcAft>
                <a:spcPts val="0"/>
              </a:spcAft>
              <a:buClr>
                <a:schemeClr val="accent1"/>
              </a:buClr>
              <a:buSzPts val="1920"/>
              <a:buFont typeface="Noto Sans Symbols"/>
              <a:buNone/>
            </a:pPr>
            <a:r>
              <a:rPr lang="en-US" sz="2400" b="1" i="0" u="none" dirty="0">
                <a:solidFill>
                  <a:srgbClr val="404040"/>
                </a:solidFill>
                <a:latin typeface="Garamond"/>
                <a:ea typeface="Garamond"/>
                <a:cs typeface="Garamond"/>
                <a:sym typeface="Garamond"/>
              </a:rPr>
              <a:t>How to Calculate Income to Rent Ratio </a:t>
            </a:r>
            <a:endParaRPr dirty="0"/>
          </a:p>
          <a:p>
            <a:pPr marL="0" marR="0" lvl="0" indent="0" algn="ctr" rtl="0">
              <a:lnSpc>
                <a:spcPct val="100000"/>
              </a:lnSpc>
              <a:spcBef>
                <a:spcPts val="1000"/>
              </a:spcBef>
              <a:spcAft>
                <a:spcPts val="0"/>
              </a:spcAft>
              <a:buClr>
                <a:schemeClr val="accent1"/>
              </a:buClr>
              <a:buSzPts val="1600"/>
              <a:buFont typeface="Noto Sans Symbols"/>
              <a:buNone/>
            </a:pPr>
            <a:r>
              <a:rPr lang="en-US" sz="2000" b="0" i="1" u="none" dirty="0">
                <a:solidFill>
                  <a:srgbClr val="404040"/>
                </a:solidFill>
                <a:latin typeface="Garamond"/>
                <a:ea typeface="Garamond"/>
                <a:cs typeface="Garamond"/>
                <a:sym typeface="Garamond"/>
              </a:rPr>
              <a:t>Example: </a:t>
            </a:r>
            <a:r>
              <a:rPr lang="en-US" sz="2000" b="0" i="0" u="none" dirty="0">
                <a:solidFill>
                  <a:srgbClr val="404040"/>
                </a:solidFill>
                <a:latin typeface="Garamond"/>
                <a:ea typeface="Garamond"/>
                <a:cs typeface="Garamond"/>
                <a:sym typeface="Garamond"/>
              </a:rPr>
              <a:t>Rent: $750 / Monthly income: $1,100 x 100 =  68%</a:t>
            </a:r>
            <a:endParaRPr dirty="0"/>
          </a:p>
          <a:p>
            <a:pPr marL="342900" marR="0" lvl="0" indent="-241300" algn="l" rtl="0">
              <a:spcBef>
                <a:spcPts val="1000"/>
              </a:spcBef>
              <a:spcAft>
                <a:spcPts val="0"/>
              </a:spcAft>
              <a:buClr>
                <a:schemeClr val="accent1"/>
              </a:buClr>
              <a:buSzPts val="1600"/>
              <a:buFont typeface="Noto Sans Symbols"/>
              <a:buNone/>
            </a:pPr>
            <a:endParaRPr sz="2000" b="0" i="0" u="none" dirty="0">
              <a:solidFill>
                <a:srgbClr val="404040"/>
              </a:solidFill>
              <a:latin typeface="Garamond"/>
              <a:ea typeface="Garamond"/>
              <a:cs typeface="Garamond"/>
              <a:sym typeface="Garamond"/>
            </a:endParaRPr>
          </a:p>
        </p:txBody>
      </p:sp>
      <p:sp>
        <p:nvSpPr>
          <p:cNvPr id="344" name="Google Shape;344;p18"/>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18</a:t>
            </a:fld>
            <a:endParaRPr/>
          </a:p>
        </p:txBody>
      </p:sp>
      <p:graphicFrame>
        <p:nvGraphicFramePr>
          <p:cNvPr id="345" name="Google Shape;345;p18"/>
          <p:cNvGraphicFramePr/>
          <p:nvPr/>
        </p:nvGraphicFramePr>
        <p:xfrm>
          <a:off x="539750" y="1887537"/>
          <a:ext cx="6438900" cy="2805100"/>
        </p:xfrm>
        <a:graphic>
          <a:graphicData uri="http://schemas.openxmlformats.org/drawingml/2006/table">
            <a:tbl>
              <a:tblPr>
                <a:noFill/>
                <a:tableStyleId>{6977A135-A6A3-4DAF-BA69-FDAE2478DF5C}</a:tableStyleId>
              </a:tblPr>
              <a:tblGrid>
                <a:gridCol w="3352800">
                  <a:extLst>
                    <a:ext uri="{9D8B030D-6E8A-4147-A177-3AD203B41FA5}">
                      <a16:colId xmlns:a16="http://schemas.microsoft.com/office/drawing/2014/main" val="20000"/>
                    </a:ext>
                  </a:extLst>
                </a:gridCol>
                <a:gridCol w="3086100">
                  <a:extLst>
                    <a:ext uri="{9D8B030D-6E8A-4147-A177-3AD203B41FA5}">
                      <a16:colId xmlns:a16="http://schemas.microsoft.com/office/drawing/2014/main" val="20001"/>
                    </a:ext>
                  </a:extLst>
                </a:gridCol>
              </a:tblGrid>
              <a:tr h="609600">
                <a:tc>
                  <a:txBody>
                    <a:bodyPr/>
                    <a:lstStyle/>
                    <a:p>
                      <a:pPr marL="0" marR="0" lvl="0" indent="0" algn="ctr" rtl="0">
                        <a:lnSpc>
                          <a:spcPct val="100000"/>
                        </a:lnSpc>
                        <a:spcBef>
                          <a:spcPts val="0"/>
                        </a:spcBef>
                        <a:spcAft>
                          <a:spcPts val="0"/>
                        </a:spcAft>
                        <a:buClr>
                          <a:schemeClr val="dk1"/>
                        </a:buClr>
                        <a:buSzPts val="1600"/>
                        <a:buFont typeface="Garamond"/>
                        <a:buNone/>
                      </a:pPr>
                      <a:r>
                        <a:rPr lang="en-US" sz="1600" b="1" i="1" u="none" strike="noStrike" cap="none">
                          <a:solidFill>
                            <a:schemeClr val="dk1"/>
                          </a:solidFill>
                          <a:latin typeface="Garamond"/>
                          <a:ea typeface="Garamond"/>
                          <a:cs typeface="Garamond"/>
                          <a:sym typeface="Garamond"/>
                        </a:rPr>
                        <a:t>Calculating income using weekly paychecks</a:t>
                      </a:r>
                      <a:endParaRPr/>
                    </a:p>
                  </a:txBody>
                  <a:tcPr marL="68275" marR="68275" marT="0" marB="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Garamond"/>
                        <a:buNone/>
                      </a:pPr>
                      <a:r>
                        <a:rPr lang="en-US" sz="1600" b="1" i="1" u="none" strike="noStrike" cap="none">
                          <a:solidFill>
                            <a:schemeClr val="dk1"/>
                          </a:solidFill>
                          <a:latin typeface="Garamond"/>
                          <a:ea typeface="Garamond"/>
                          <a:cs typeface="Garamond"/>
                          <a:sym typeface="Garamond"/>
                        </a:rPr>
                        <a:t>Calculate income using bi-weekly paychecks.</a:t>
                      </a:r>
                      <a:endParaRPr/>
                    </a:p>
                  </a:txBody>
                  <a:tcPr marL="68275" marR="68275" marT="0" marB="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tcPr>
                </a:tc>
                <a:extLst>
                  <a:ext uri="{0D108BD9-81ED-4DB2-BD59-A6C34878D82A}">
                    <a16:rowId xmlns:a16="http://schemas.microsoft.com/office/drawing/2014/main" val="10000"/>
                  </a:ext>
                </a:extLst>
              </a:tr>
              <a:tr h="549275">
                <a:tc>
                  <a:txBody>
                    <a:bodyPr/>
                    <a:lstStyle/>
                    <a:p>
                      <a:pPr marL="0" marR="0" lvl="0" indent="0" algn="l" rtl="0">
                        <a:lnSpc>
                          <a:spcPct val="100000"/>
                        </a:lnSpc>
                        <a:spcBef>
                          <a:spcPts val="0"/>
                        </a:spcBef>
                        <a:spcAft>
                          <a:spcPts val="0"/>
                        </a:spcAft>
                        <a:buClr>
                          <a:schemeClr val="dk1"/>
                        </a:buClr>
                        <a:buSzPts val="1800"/>
                        <a:buFont typeface="Garamond"/>
                        <a:buNone/>
                      </a:pPr>
                      <a:r>
                        <a:rPr lang="en-US" sz="1800" b="0" i="0" u="none" strike="noStrike" cap="none">
                          <a:solidFill>
                            <a:schemeClr val="dk1"/>
                          </a:solidFill>
                          <a:latin typeface="Garamond"/>
                          <a:ea typeface="Garamond"/>
                          <a:cs typeface="Garamond"/>
                          <a:sym typeface="Garamond"/>
                        </a:rPr>
                        <a:t>-Add together 4 most recent paystubs </a:t>
                      </a:r>
                      <a:endParaRPr/>
                    </a:p>
                  </a:txBody>
                  <a:tcPr marL="68275" marR="68275" marT="0" marB="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800"/>
                        <a:buFont typeface="Garamond"/>
                        <a:buNone/>
                      </a:pPr>
                      <a:r>
                        <a:rPr lang="en-US" sz="1800" b="0" i="0" u="none" strike="noStrike" cap="none">
                          <a:solidFill>
                            <a:schemeClr val="dk1"/>
                          </a:solidFill>
                          <a:latin typeface="Garamond"/>
                          <a:ea typeface="Garamond"/>
                          <a:cs typeface="Garamond"/>
                          <a:sym typeface="Garamond"/>
                        </a:rPr>
                        <a:t>-Add together 2 most recent</a:t>
                      </a:r>
                      <a:endParaRPr/>
                    </a:p>
                  </a:txBody>
                  <a:tcPr marL="68275" marR="68275" marT="0" marB="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1"/>
                  </a:ext>
                </a:extLst>
              </a:tr>
              <a:tr h="549275">
                <a:tc>
                  <a:txBody>
                    <a:bodyPr/>
                    <a:lstStyle/>
                    <a:p>
                      <a:pPr marL="0" marR="0" lvl="0" indent="0" algn="l" rtl="0">
                        <a:lnSpc>
                          <a:spcPct val="100000"/>
                        </a:lnSpc>
                        <a:spcBef>
                          <a:spcPts val="0"/>
                        </a:spcBef>
                        <a:spcAft>
                          <a:spcPts val="0"/>
                        </a:spcAft>
                        <a:buClr>
                          <a:schemeClr val="dk1"/>
                        </a:buClr>
                        <a:buSzPts val="1800"/>
                        <a:buFont typeface="Garamond"/>
                        <a:buNone/>
                      </a:pPr>
                      <a:r>
                        <a:rPr lang="en-US" sz="1800" b="0" i="0" u="none" strike="noStrike" cap="none">
                          <a:solidFill>
                            <a:schemeClr val="dk1"/>
                          </a:solidFill>
                          <a:latin typeface="Garamond"/>
                          <a:ea typeface="Garamond"/>
                          <a:cs typeface="Garamond"/>
                          <a:sym typeface="Garamond"/>
                        </a:rPr>
                        <a:t>-Divide by 4 to find average weekly amount</a:t>
                      </a:r>
                      <a:endParaRPr/>
                    </a:p>
                  </a:txBody>
                  <a:tcPr marL="68275" marR="68275" marT="0" marB="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800"/>
                        <a:buFont typeface="Garamond"/>
                        <a:buNone/>
                      </a:pPr>
                      <a:r>
                        <a:rPr lang="en-US" sz="1800" b="0" i="0" u="none" strike="noStrike" cap="none">
                          <a:solidFill>
                            <a:schemeClr val="dk1"/>
                          </a:solidFill>
                          <a:latin typeface="Garamond"/>
                          <a:ea typeface="Garamond"/>
                          <a:cs typeface="Garamond"/>
                          <a:sym typeface="Garamond"/>
                        </a:rPr>
                        <a:t>-Divide by 2 to find average bi-weekly amount</a:t>
                      </a:r>
                      <a:endParaRPr/>
                    </a:p>
                  </a:txBody>
                  <a:tcPr marL="68275" marR="68275" marT="0" marB="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2"/>
                  </a:ext>
                </a:extLst>
              </a:tr>
              <a:tr h="822325">
                <a:tc>
                  <a:txBody>
                    <a:bodyPr/>
                    <a:lstStyle/>
                    <a:p>
                      <a:pPr marL="0" marR="0" lvl="0" indent="0" algn="l" rtl="0">
                        <a:lnSpc>
                          <a:spcPct val="100000"/>
                        </a:lnSpc>
                        <a:spcBef>
                          <a:spcPts val="0"/>
                        </a:spcBef>
                        <a:spcAft>
                          <a:spcPts val="0"/>
                        </a:spcAft>
                        <a:buClr>
                          <a:schemeClr val="dk1"/>
                        </a:buClr>
                        <a:buSzPts val="1800"/>
                        <a:buFont typeface="Garamond"/>
                        <a:buNone/>
                      </a:pPr>
                      <a:r>
                        <a:rPr lang="en-US" sz="1800" b="0" i="0" u="none" strike="noStrike" cap="none">
                          <a:solidFill>
                            <a:schemeClr val="dk1"/>
                          </a:solidFill>
                          <a:latin typeface="Garamond"/>
                          <a:ea typeface="Garamond"/>
                          <a:cs typeface="Garamond"/>
                          <a:sym typeface="Garamond"/>
                        </a:rPr>
                        <a:t>-Multiply by 52 (weeks/pay periods)</a:t>
                      </a:r>
                      <a:endParaRPr/>
                    </a:p>
                    <a:p>
                      <a:pPr marL="0" marR="0" lvl="0" indent="0" algn="l" rtl="0">
                        <a:lnSpc>
                          <a:spcPct val="100000"/>
                        </a:lnSpc>
                        <a:spcBef>
                          <a:spcPts val="0"/>
                        </a:spcBef>
                        <a:spcAft>
                          <a:spcPts val="0"/>
                        </a:spcAft>
                        <a:buClr>
                          <a:schemeClr val="dk1"/>
                        </a:buClr>
                        <a:buSzPts val="1800"/>
                        <a:buFont typeface="Garamond"/>
                        <a:buNone/>
                      </a:pPr>
                      <a:r>
                        <a:rPr lang="en-US" sz="1800" b="0" i="0" u="none" strike="noStrike" cap="none">
                          <a:solidFill>
                            <a:schemeClr val="dk1"/>
                          </a:solidFill>
                          <a:latin typeface="Garamond"/>
                          <a:ea typeface="Garamond"/>
                          <a:cs typeface="Garamond"/>
                          <a:sym typeface="Garamond"/>
                        </a:rPr>
                        <a:t>-Divide by 12 (months)</a:t>
                      </a:r>
                      <a:endParaRPr/>
                    </a:p>
                  </a:txBody>
                  <a:tcPr marL="68275" marR="68275" marT="0" marB="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800"/>
                        <a:buFont typeface="Garamond"/>
                        <a:buNone/>
                      </a:pPr>
                      <a:r>
                        <a:rPr lang="en-US" sz="1800" b="0" i="0" u="none" strike="noStrike" cap="none">
                          <a:solidFill>
                            <a:schemeClr val="dk1"/>
                          </a:solidFill>
                          <a:latin typeface="Garamond"/>
                          <a:ea typeface="Garamond"/>
                          <a:cs typeface="Garamond"/>
                          <a:sym typeface="Garamond"/>
                        </a:rPr>
                        <a:t>-Multiply by 26 (pay periods), -----Divide by 12 (months)</a:t>
                      </a:r>
                      <a:endParaRPr/>
                    </a:p>
                  </a:txBody>
                  <a:tcPr marL="68275" marR="68275" marT="0" marB="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tcPr>
                </a:tc>
                <a:extLst>
                  <a:ext uri="{0D108BD9-81ED-4DB2-BD59-A6C34878D82A}">
                    <a16:rowId xmlns:a16="http://schemas.microsoft.com/office/drawing/2014/main" val="10003"/>
                  </a:ext>
                </a:extLst>
              </a:tr>
              <a:tr h="274625">
                <a:tc>
                  <a:txBody>
                    <a:bodyPr/>
                    <a:lstStyle/>
                    <a:p>
                      <a:pPr marL="0" marR="0" lvl="0" indent="0" algn="ctr" rtl="0">
                        <a:lnSpc>
                          <a:spcPct val="100000"/>
                        </a:lnSpc>
                        <a:spcBef>
                          <a:spcPts val="0"/>
                        </a:spcBef>
                        <a:spcAft>
                          <a:spcPts val="0"/>
                        </a:spcAft>
                        <a:buClr>
                          <a:schemeClr val="dk1"/>
                        </a:buClr>
                        <a:buSzPts val="1600"/>
                        <a:buFont typeface="Garamond"/>
                        <a:buNone/>
                      </a:pPr>
                      <a:r>
                        <a:rPr lang="en-US" sz="1600" b="0" i="0" u="none" strike="noStrike" cap="none">
                          <a:solidFill>
                            <a:schemeClr val="dk1"/>
                          </a:solidFill>
                          <a:latin typeface="Garamond"/>
                          <a:ea typeface="Garamond"/>
                          <a:cs typeface="Garamond"/>
                          <a:sym typeface="Garamond"/>
                        </a:rPr>
                        <a:t>Result is monthly income</a:t>
                      </a:r>
                      <a:endParaRPr/>
                    </a:p>
                  </a:txBody>
                  <a:tcPr marL="68275" marR="68275" marT="0" marB="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Garamond"/>
                        <a:buNone/>
                      </a:pPr>
                      <a:r>
                        <a:rPr lang="en-US" sz="1600" b="0" i="0" u="none" strike="noStrike" cap="none" dirty="0">
                          <a:solidFill>
                            <a:schemeClr val="dk1"/>
                          </a:solidFill>
                          <a:latin typeface="Garamond"/>
                          <a:ea typeface="Garamond"/>
                          <a:cs typeface="Garamond"/>
                          <a:sym typeface="Garamond"/>
                        </a:rPr>
                        <a:t>Result is monthly income</a:t>
                      </a:r>
                      <a:endParaRPr dirty="0"/>
                    </a:p>
                  </a:txBody>
                  <a:tcPr marL="68275" marR="68275" marT="0" marB="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19"/>
          <p:cNvSpPr txBox="1">
            <a:spLocks noGrp="1"/>
          </p:cNvSpPr>
          <p:nvPr>
            <p:ph type="body" idx="1"/>
          </p:nvPr>
        </p:nvSpPr>
        <p:spPr>
          <a:xfrm>
            <a:off x="0" y="293452"/>
            <a:ext cx="7466012" cy="6452121"/>
          </a:xfrm>
          <a:prstGeom prst="rect">
            <a:avLst/>
          </a:prstGeom>
          <a:noFill/>
          <a:ln>
            <a:noFill/>
          </a:ln>
        </p:spPr>
        <p:txBody>
          <a:bodyPr spcFirstLastPara="1" wrap="square" lIns="91425" tIns="45700" rIns="91425" bIns="45700" anchor="t" anchorCtr="0">
            <a:normAutofit fontScale="92500" lnSpcReduction="10000"/>
          </a:bodyPr>
          <a:lstStyle/>
          <a:p>
            <a:pPr marL="0" marR="0" lvl="0" indent="0" algn="l" rtl="0">
              <a:lnSpc>
                <a:spcPct val="100000"/>
              </a:lnSpc>
              <a:spcBef>
                <a:spcPts val="0"/>
              </a:spcBef>
              <a:spcAft>
                <a:spcPts val="0"/>
              </a:spcAft>
              <a:buClr>
                <a:schemeClr val="accent1"/>
              </a:buClr>
              <a:buSzPts val="1600"/>
              <a:buFont typeface="Noto Sans Symbols"/>
              <a:buNone/>
            </a:pPr>
            <a:r>
              <a:rPr lang="en-US" sz="2800" b="1" i="0" u="sng" dirty="0">
                <a:solidFill>
                  <a:srgbClr val="404040"/>
                </a:solidFill>
                <a:latin typeface="Garamond" panose="02020404030301010803" pitchFamily="18" charset="0"/>
                <a:ea typeface="Garamond"/>
                <a:cs typeface="Garamond"/>
                <a:sym typeface="Garamond"/>
              </a:rPr>
              <a:t>Emergency Housing</a:t>
            </a:r>
          </a:p>
          <a:p>
            <a:pPr marL="0" marR="0" lvl="0" indent="0" algn="l" rtl="0">
              <a:lnSpc>
                <a:spcPct val="100000"/>
              </a:lnSpc>
              <a:spcBef>
                <a:spcPts val="0"/>
              </a:spcBef>
              <a:spcAft>
                <a:spcPts val="0"/>
              </a:spcAft>
              <a:buClr>
                <a:schemeClr val="accent1"/>
              </a:buClr>
              <a:buSzPts val="1600"/>
              <a:buFont typeface="Noto Sans Symbols"/>
              <a:buNone/>
            </a:pPr>
            <a:endParaRPr sz="1500" u="sng" dirty="0">
              <a:latin typeface="Garamond" panose="02020404030301010803" pitchFamily="18" charset="0"/>
            </a:endParaRPr>
          </a:p>
          <a:p>
            <a:pPr marL="742950" marR="0" lvl="1" indent="-285750" algn="l" rtl="0">
              <a:lnSpc>
                <a:spcPct val="100000"/>
              </a:lnSpc>
              <a:spcBef>
                <a:spcPts val="1000"/>
              </a:spcBef>
              <a:spcAft>
                <a:spcPts val="0"/>
              </a:spcAft>
              <a:buClr>
                <a:schemeClr val="accent1"/>
              </a:buClr>
              <a:buSzPts val="1280"/>
              <a:buFont typeface="Wingdings" panose="05000000000000000000" pitchFamily="2" charset="2"/>
              <a:buChar char="§"/>
            </a:pPr>
            <a:r>
              <a:rPr lang="en-US" sz="2000" b="0" i="0" u="none" strike="noStrike" cap="none" dirty="0">
                <a:solidFill>
                  <a:srgbClr val="404040"/>
                </a:solidFill>
                <a:latin typeface="Garamond" panose="02020404030301010803" pitchFamily="18" charset="0"/>
                <a:ea typeface="Garamond"/>
                <a:cs typeface="Garamond"/>
                <a:sym typeface="Garamond"/>
              </a:rPr>
              <a:t>Includes 14 night stay at Carrier Motor Lodge or Little Village Motel. 7 day extensions are considered on a case-by-case basis. </a:t>
            </a:r>
            <a:endParaRPr sz="2000" dirty="0">
              <a:latin typeface="Garamond" panose="02020404030301010803" pitchFamily="18" charset="0"/>
            </a:endParaRPr>
          </a:p>
          <a:p>
            <a:pPr marL="742950" marR="0" lvl="1" indent="-285750" algn="l" rtl="0">
              <a:lnSpc>
                <a:spcPct val="100000"/>
              </a:lnSpc>
              <a:spcBef>
                <a:spcPts val="1000"/>
              </a:spcBef>
              <a:spcAft>
                <a:spcPts val="0"/>
              </a:spcAft>
              <a:buClr>
                <a:schemeClr val="accent1"/>
              </a:buClr>
              <a:buSzPts val="1280"/>
              <a:buFont typeface="Wingdings" panose="05000000000000000000" pitchFamily="2" charset="2"/>
              <a:buChar char="§"/>
            </a:pPr>
            <a:r>
              <a:rPr lang="en-US" sz="2000" b="0" i="0" u="none" strike="noStrike" cap="none" dirty="0">
                <a:solidFill>
                  <a:srgbClr val="404040"/>
                </a:solidFill>
                <a:latin typeface="Garamond" panose="02020404030301010803" pitchFamily="18" charset="0"/>
                <a:ea typeface="Garamond"/>
                <a:cs typeface="Garamond"/>
                <a:sym typeface="Garamond"/>
              </a:rPr>
              <a:t>Should MCM request an extension, CAF/HAF requires at least </a:t>
            </a:r>
            <a:r>
              <a:rPr lang="en-US" sz="2000" b="1" i="0" u="none" strike="noStrike" cap="none" dirty="0">
                <a:solidFill>
                  <a:srgbClr val="404040"/>
                </a:solidFill>
                <a:latin typeface="Garamond" panose="02020404030301010803" pitchFamily="18" charset="0"/>
                <a:ea typeface="Garamond"/>
                <a:cs typeface="Garamond"/>
                <a:sym typeface="Garamond"/>
              </a:rPr>
              <a:t>3 days prior notice. </a:t>
            </a:r>
            <a:r>
              <a:rPr lang="en-US" sz="2000" b="0" i="0" u="none" strike="noStrike" cap="none" dirty="0">
                <a:solidFill>
                  <a:srgbClr val="404040"/>
                </a:solidFill>
                <a:latin typeface="Garamond" panose="02020404030301010803" pitchFamily="18" charset="0"/>
                <a:ea typeface="Garamond"/>
                <a:cs typeface="Garamond"/>
                <a:sym typeface="Garamond"/>
              </a:rPr>
              <a:t>Detailed emails/requests must be submitted for extensions, outlining the client’s subsequent housing plan &amp; progress made while in shelter</a:t>
            </a:r>
            <a:endParaRPr sz="2000" dirty="0">
              <a:latin typeface="Garamond" panose="02020404030301010803" pitchFamily="18" charset="0"/>
            </a:endParaRPr>
          </a:p>
          <a:p>
            <a:pPr marL="742950" marR="0" lvl="1" indent="-285750" algn="l" rtl="0">
              <a:lnSpc>
                <a:spcPct val="100000"/>
              </a:lnSpc>
              <a:spcBef>
                <a:spcPts val="1000"/>
              </a:spcBef>
              <a:spcAft>
                <a:spcPts val="0"/>
              </a:spcAft>
              <a:buClr>
                <a:schemeClr val="accent1"/>
              </a:buClr>
              <a:buSzPts val="1280"/>
              <a:buFont typeface="Wingdings" panose="05000000000000000000" pitchFamily="2" charset="2"/>
              <a:buChar char="§"/>
            </a:pPr>
            <a:r>
              <a:rPr lang="en-US" sz="2000" b="0" i="0" u="none" strike="noStrike" cap="none" dirty="0">
                <a:solidFill>
                  <a:srgbClr val="404040"/>
                </a:solidFill>
                <a:latin typeface="Garamond" panose="02020404030301010803" pitchFamily="18" charset="0"/>
                <a:ea typeface="Garamond"/>
                <a:cs typeface="Garamond"/>
                <a:sym typeface="Garamond"/>
              </a:rPr>
              <a:t>Client and MCM must call 211 for a referral and obtain a CAN appointment date prior to approval and </a:t>
            </a:r>
            <a:r>
              <a:rPr lang="en-US" sz="2000" b="1" i="0" u="none" strike="noStrike" cap="none" dirty="0">
                <a:solidFill>
                  <a:srgbClr val="404040"/>
                </a:solidFill>
                <a:latin typeface="Garamond" panose="02020404030301010803" pitchFamily="18" charset="0"/>
                <a:ea typeface="Garamond"/>
                <a:cs typeface="Garamond"/>
                <a:sym typeface="Garamond"/>
              </a:rPr>
              <a:t>indicate CAN date on the Use of Funds form.</a:t>
            </a:r>
            <a:endParaRPr sz="2000" dirty="0">
              <a:latin typeface="Garamond" panose="02020404030301010803" pitchFamily="18" charset="0"/>
            </a:endParaRPr>
          </a:p>
          <a:p>
            <a:pPr marL="742950" marR="0" lvl="1" indent="-285750" algn="l" rtl="0">
              <a:lnSpc>
                <a:spcPct val="100000"/>
              </a:lnSpc>
              <a:spcBef>
                <a:spcPts val="1000"/>
              </a:spcBef>
              <a:spcAft>
                <a:spcPts val="0"/>
              </a:spcAft>
              <a:buClr>
                <a:schemeClr val="accent1"/>
              </a:buClr>
              <a:buSzPts val="1280"/>
              <a:buFont typeface="Wingdings" panose="05000000000000000000" pitchFamily="2" charset="2"/>
              <a:buChar char="§"/>
            </a:pPr>
            <a:r>
              <a:rPr lang="en-US" sz="2000" b="0" i="0" u="none" strike="noStrike" cap="none" dirty="0">
                <a:solidFill>
                  <a:srgbClr val="404040"/>
                </a:solidFill>
                <a:latin typeface="Garamond" panose="02020404030301010803" pitchFamily="18" charset="0"/>
                <a:ea typeface="Garamond"/>
                <a:cs typeface="Garamond"/>
                <a:sym typeface="Garamond"/>
              </a:rPr>
              <a:t> An </a:t>
            </a:r>
            <a:r>
              <a:rPr lang="en-US" sz="2000" b="1" i="0" u="none" strike="noStrike" cap="none" dirty="0">
                <a:solidFill>
                  <a:srgbClr val="404040"/>
                </a:solidFill>
                <a:latin typeface="Garamond" panose="02020404030301010803" pitchFamily="18" charset="0"/>
                <a:ea typeface="Garamond"/>
                <a:cs typeface="Garamond"/>
                <a:sym typeface="Garamond"/>
              </a:rPr>
              <a:t>ROI from the Carrier Motor Lodge/Little Village Motel </a:t>
            </a:r>
            <a:r>
              <a:rPr lang="en-US" sz="2000" b="0" i="0" u="none" strike="noStrike" cap="none" dirty="0">
                <a:solidFill>
                  <a:srgbClr val="404040"/>
                </a:solidFill>
                <a:latin typeface="Garamond" panose="02020404030301010803" pitchFamily="18" charset="0"/>
                <a:ea typeface="Garamond"/>
                <a:cs typeface="Garamond"/>
                <a:sym typeface="Garamond"/>
              </a:rPr>
              <a:t>must be signed by the client and submitted with the Emergency Housing Request prior to approval. </a:t>
            </a:r>
            <a:endParaRPr sz="2000" dirty="0">
              <a:latin typeface="Garamond" panose="02020404030301010803" pitchFamily="18" charset="0"/>
            </a:endParaRPr>
          </a:p>
          <a:p>
            <a:pPr marL="742950" marR="0" lvl="1" indent="-285750" algn="l" rtl="0">
              <a:lnSpc>
                <a:spcPct val="100000"/>
              </a:lnSpc>
              <a:spcBef>
                <a:spcPts val="1000"/>
              </a:spcBef>
              <a:spcAft>
                <a:spcPts val="0"/>
              </a:spcAft>
              <a:buClr>
                <a:schemeClr val="accent1"/>
              </a:buClr>
              <a:buSzPts val="1280"/>
              <a:buFont typeface="Wingdings" panose="05000000000000000000" pitchFamily="2" charset="2"/>
              <a:buChar char="§"/>
            </a:pPr>
            <a:r>
              <a:rPr lang="en-US" sz="2000" b="1" i="0" u="none" strike="noStrike" cap="none" dirty="0">
                <a:solidFill>
                  <a:srgbClr val="404040"/>
                </a:solidFill>
                <a:latin typeface="Garamond" panose="02020404030301010803" pitchFamily="18" charset="0"/>
                <a:ea typeface="Garamond"/>
                <a:cs typeface="Garamond"/>
                <a:sym typeface="Garamond"/>
              </a:rPr>
              <a:t>Emergency Housing Agreements </a:t>
            </a:r>
            <a:r>
              <a:rPr lang="en-US" sz="2000" b="0" i="0" u="none" strike="noStrike" cap="none" dirty="0">
                <a:solidFill>
                  <a:srgbClr val="404040"/>
                </a:solidFill>
                <a:latin typeface="Garamond" panose="02020404030301010803" pitchFamily="18" charset="0"/>
                <a:ea typeface="Garamond"/>
                <a:cs typeface="Garamond"/>
                <a:sym typeface="Garamond"/>
              </a:rPr>
              <a:t>must be signed by the client. </a:t>
            </a:r>
            <a:endParaRPr sz="2000" dirty="0">
              <a:latin typeface="Garamond" panose="02020404030301010803" pitchFamily="18" charset="0"/>
            </a:endParaRPr>
          </a:p>
          <a:p>
            <a:pPr marL="1200150" marR="0" lvl="2" indent="-285750" algn="l" rtl="0">
              <a:lnSpc>
                <a:spcPct val="100000"/>
              </a:lnSpc>
              <a:spcBef>
                <a:spcPts val="1000"/>
              </a:spcBef>
              <a:spcAft>
                <a:spcPts val="0"/>
              </a:spcAft>
              <a:buClr>
                <a:schemeClr val="accent1"/>
              </a:buClr>
              <a:buSzPts val="1120"/>
              <a:buFont typeface="Wingdings" panose="05000000000000000000" pitchFamily="2" charset="2"/>
              <a:buChar char="§"/>
            </a:pPr>
            <a:r>
              <a:rPr lang="en-US" sz="2000" b="0" i="0" u="none" strike="noStrike" cap="none" dirty="0">
                <a:solidFill>
                  <a:srgbClr val="404040"/>
                </a:solidFill>
                <a:latin typeface="Garamond" panose="02020404030301010803" pitchFamily="18" charset="0"/>
                <a:ea typeface="Garamond"/>
                <a:cs typeface="Garamond"/>
                <a:sym typeface="Garamond"/>
              </a:rPr>
              <a:t>Client’s are not allowed to bring guests or pets into their hotel. </a:t>
            </a:r>
            <a:endParaRPr sz="2000" dirty="0">
              <a:latin typeface="Garamond" panose="02020404030301010803" pitchFamily="18" charset="0"/>
            </a:endParaRPr>
          </a:p>
          <a:p>
            <a:pPr marL="1200150" marR="0" lvl="2" indent="-285750" algn="l" rtl="0">
              <a:lnSpc>
                <a:spcPct val="100000"/>
              </a:lnSpc>
              <a:spcBef>
                <a:spcPts val="1000"/>
              </a:spcBef>
              <a:spcAft>
                <a:spcPts val="0"/>
              </a:spcAft>
              <a:buClr>
                <a:schemeClr val="accent1"/>
              </a:buClr>
              <a:buSzPts val="1120"/>
              <a:buFont typeface="Wingdings" panose="05000000000000000000" pitchFamily="2" charset="2"/>
              <a:buChar char="§"/>
            </a:pPr>
            <a:r>
              <a:rPr lang="en-US" sz="2000" b="0" i="0" u="none" strike="noStrike" cap="none" dirty="0">
                <a:solidFill>
                  <a:srgbClr val="404040"/>
                </a:solidFill>
                <a:latin typeface="Garamond" panose="02020404030301010803" pitchFamily="18" charset="0"/>
                <a:ea typeface="Garamond"/>
                <a:cs typeface="Garamond"/>
                <a:sym typeface="Garamond"/>
              </a:rPr>
              <a:t>Clients must refrain from alcohol &amp; drug use </a:t>
            </a:r>
            <a:endParaRPr sz="2000" dirty="0">
              <a:latin typeface="Garamond" panose="02020404030301010803" pitchFamily="18" charset="0"/>
            </a:endParaRPr>
          </a:p>
          <a:p>
            <a:pPr marL="1200150" marR="0" lvl="2" indent="-285750" algn="l" rtl="0">
              <a:lnSpc>
                <a:spcPct val="100000"/>
              </a:lnSpc>
              <a:spcBef>
                <a:spcPts val="1000"/>
              </a:spcBef>
              <a:spcAft>
                <a:spcPts val="0"/>
              </a:spcAft>
              <a:buClr>
                <a:schemeClr val="accent1"/>
              </a:buClr>
              <a:buSzPts val="1120"/>
              <a:buFont typeface="Wingdings" panose="05000000000000000000" pitchFamily="2" charset="2"/>
              <a:buChar char="§"/>
            </a:pPr>
            <a:r>
              <a:rPr lang="en-US" sz="2000" b="0" i="0" u="none" strike="noStrike" cap="none" dirty="0">
                <a:solidFill>
                  <a:srgbClr val="404040"/>
                </a:solidFill>
                <a:latin typeface="Garamond" panose="02020404030301010803" pitchFamily="18" charset="0"/>
                <a:ea typeface="Garamond"/>
                <a:cs typeface="Garamond"/>
                <a:sym typeface="Garamond"/>
              </a:rPr>
              <a:t>Other requirements are outlined within the agreement. </a:t>
            </a:r>
            <a:r>
              <a:rPr lang="en-US" sz="2000" b="0" i="1" u="none" strike="noStrike" cap="none" dirty="0">
                <a:solidFill>
                  <a:srgbClr val="404040"/>
                </a:solidFill>
                <a:latin typeface="Garamond" panose="02020404030301010803" pitchFamily="18" charset="0"/>
                <a:ea typeface="Garamond"/>
                <a:cs typeface="Garamond"/>
                <a:sym typeface="Garamond"/>
              </a:rPr>
              <a:t>Failure to comply with the Emergency Housing Agreement will result in immediate check out/loss of assistance </a:t>
            </a:r>
            <a:endParaRPr sz="2800" b="1" i="0" u="none" dirty="0">
              <a:solidFill>
                <a:srgbClr val="404040"/>
              </a:solidFill>
              <a:latin typeface="Garamond"/>
              <a:ea typeface="Garamond"/>
              <a:cs typeface="Garamond"/>
              <a:sym typeface="Garamond"/>
            </a:endParaRPr>
          </a:p>
        </p:txBody>
      </p:sp>
      <p:sp>
        <p:nvSpPr>
          <p:cNvPr id="353" name="Google Shape;353;p19"/>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19</a:t>
            </a:fld>
            <a:endParaRPr/>
          </a:p>
        </p:txBody>
      </p:sp>
    </p:spTree>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2"/>
          <p:cNvSpPr txBox="1">
            <a:spLocks noGrp="1"/>
          </p:cNvSpPr>
          <p:nvPr>
            <p:ph type="body" idx="1"/>
          </p:nvPr>
        </p:nvSpPr>
        <p:spPr>
          <a:xfrm>
            <a:off x="859548" y="1265635"/>
            <a:ext cx="6357144" cy="432673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accent1"/>
              </a:buClr>
              <a:buSzPts val="1920"/>
              <a:buFont typeface="Noto Sans Symbols"/>
              <a:buNone/>
            </a:pPr>
            <a:r>
              <a:rPr lang="en-US" sz="2800" b="1" i="0" u="none" strike="noStrike" cap="none" dirty="0">
                <a:solidFill>
                  <a:srgbClr val="404040"/>
                </a:solidFill>
                <a:latin typeface="Garamond" panose="02020404030301010803" pitchFamily="18" charset="0"/>
                <a:ea typeface="Garamond"/>
                <a:cs typeface="Garamond"/>
                <a:sym typeface="Garamond"/>
              </a:rPr>
              <a:t>2023-24 Presentation Agenda</a:t>
            </a:r>
            <a:endParaRPr lang="en-US" sz="2800" dirty="0">
              <a:latin typeface="Garamond" panose="02020404030301010803" pitchFamily="18" charset="0"/>
              <a:ea typeface="Garamond"/>
              <a:cs typeface="Garamond"/>
            </a:endParaRPr>
          </a:p>
          <a:p>
            <a:pPr marL="0" marR="0" lvl="0" indent="0" algn="ctr" rtl="0">
              <a:lnSpc>
                <a:spcPct val="100000"/>
              </a:lnSpc>
              <a:spcBef>
                <a:spcPts val="0"/>
              </a:spcBef>
              <a:spcAft>
                <a:spcPts val="0"/>
              </a:spcAft>
              <a:buClr>
                <a:schemeClr val="accent1"/>
              </a:buClr>
              <a:buSzPts val="1920"/>
              <a:buFont typeface="Noto Sans Symbols"/>
              <a:buNone/>
            </a:pPr>
            <a:endParaRPr lang="en-US" sz="1600" b="1" i="0" u="none" strike="noStrike" cap="none" dirty="0">
              <a:solidFill>
                <a:srgbClr val="404040"/>
              </a:solidFill>
              <a:latin typeface="Garamond" panose="02020404030301010803" pitchFamily="18" charset="0"/>
              <a:ea typeface="Garamond"/>
              <a:cs typeface="Garamond"/>
              <a:sym typeface="Garamond"/>
            </a:endParaRPr>
          </a:p>
          <a:p>
            <a:pPr marL="0" marR="0" lvl="0" indent="0" algn="ctr" rtl="0">
              <a:lnSpc>
                <a:spcPct val="100000"/>
              </a:lnSpc>
              <a:spcBef>
                <a:spcPts val="0"/>
              </a:spcBef>
              <a:spcAft>
                <a:spcPts val="0"/>
              </a:spcAft>
              <a:buClr>
                <a:schemeClr val="accent1"/>
              </a:buClr>
              <a:buSzPts val="1920"/>
              <a:buFont typeface="Noto Sans Symbols"/>
              <a:buNone/>
            </a:pPr>
            <a:endParaRPr sz="1600" b="1" i="0" u="none" strike="noStrike" cap="none" dirty="0">
              <a:solidFill>
                <a:srgbClr val="404040"/>
              </a:solidFill>
              <a:latin typeface="Garamond" panose="02020404030301010803" pitchFamily="18" charset="0"/>
              <a:ea typeface="Garamond"/>
              <a:cs typeface="Garamond"/>
              <a:sym typeface="Garamond"/>
            </a:endParaRPr>
          </a:p>
          <a:p>
            <a:pPr marL="0" marR="0" lvl="0" indent="-91440" algn="l" rtl="0">
              <a:lnSpc>
                <a:spcPct val="100000"/>
              </a:lnSpc>
              <a:spcBef>
                <a:spcPts val="1000"/>
              </a:spcBef>
              <a:spcAft>
                <a:spcPts val="0"/>
              </a:spcAft>
              <a:buClr>
                <a:schemeClr val="accent1"/>
              </a:buClr>
              <a:buSzPts val="1440"/>
              <a:buFont typeface="Noto Sans Symbols"/>
              <a:buChar char="►"/>
            </a:pPr>
            <a:r>
              <a:rPr lang="en-US" sz="2000" i="0" u="none" strike="noStrike" cap="none" dirty="0">
                <a:solidFill>
                  <a:srgbClr val="404040"/>
                </a:solidFill>
                <a:latin typeface="Garamond" panose="02020404030301010803" pitchFamily="18" charset="0"/>
                <a:ea typeface="Garamond"/>
                <a:cs typeface="Garamond"/>
                <a:sym typeface="Garamond"/>
              </a:rPr>
              <a:t>Operating Principles </a:t>
            </a:r>
            <a:endParaRPr sz="2000" dirty="0">
              <a:latin typeface="Garamond" panose="02020404030301010803" pitchFamily="18" charset="0"/>
            </a:endParaRPr>
          </a:p>
          <a:p>
            <a:pPr marL="0" marR="0" lvl="0" indent="-91440" algn="l" rtl="0">
              <a:lnSpc>
                <a:spcPct val="100000"/>
              </a:lnSpc>
              <a:spcBef>
                <a:spcPts val="1000"/>
              </a:spcBef>
              <a:spcAft>
                <a:spcPts val="0"/>
              </a:spcAft>
              <a:buClr>
                <a:schemeClr val="accent1"/>
              </a:buClr>
              <a:buSzPts val="1440"/>
              <a:buFont typeface="Noto Sans Symbols"/>
              <a:buChar char="►"/>
            </a:pPr>
            <a:r>
              <a:rPr lang="en-US" sz="2000" i="0" u="none" strike="noStrike" cap="none" dirty="0">
                <a:solidFill>
                  <a:srgbClr val="404040"/>
                </a:solidFill>
                <a:latin typeface="Garamond" panose="02020404030301010803" pitchFamily="18" charset="0"/>
                <a:ea typeface="Garamond"/>
                <a:cs typeface="Garamond"/>
                <a:sym typeface="Garamond"/>
              </a:rPr>
              <a:t>General Eligibility Requirements</a:t>
            </a:r>
          </a:p>
          <a:p>
            <a:pPr marL="0" marR="0" lvl="0" indent="-91440" algn="l" rtl="0">
              <a:lnSpc>
                <a:spcPct val="100000"/>
              </a:lnSpc>
              <a:spcBef>
                <a:spcPts val="1000"/>
              </a:spcBef>
              <a:spcAft>
                <a:spcPts val="0"/>
              </a:spcAft>
              <a:buClr>
                <a:schemeClr val="accent1"/>
              </a:buClr>
              <a:buSzPts val="1440"/>
              <a:buFont typeface="Noto Sans Symbols"/>
              <a:buChar char="►"/>
            </a:pPr>
            <a:r>
              <a:rPr lang="en-US" sz="2000" dirty="0">
                <a:latin typeface="Garamond" panose="02020404030301010803" pitchFamily="18" charset="0"/>
                <a:ea typeface="Garamond"/>
                <a:cs typeface="Garamond"/>
                <a:sym typeface="Garamond"/>
              </a:rPr>
              <a:t>Client Intake Requirements</a:t>
            </a:r>
            <a:endParaRPr lang="en-US" sz="2000" i="0" u="none" strike="noStrike" cap="none" dirty="0">
              <a:solidFill>
                <a:srgbClr val="404040"/>
              </a:solidFill>
              <a:latin typeface="Garamond" panose="02020404030301010803" pitchFamily="18" charset="0"/>
              <a:ea typeface="Garamond"/>
              <a:cs typeface="Garamond"/>
              <a:sym typeface="Garamond"/>
            </a:endParaRPr>
          </a:p>
          <a:p>
            <a:pPr marL="0" marR="0" lvl="0" indent="-91440" algn="l" rtl="0">
              <a:lnSpc>
                <a:spcPct val="100000"/>
              </a:lnSpc>
              <a:spcBef>
                <a:spcPts val="1000"/>
              </a:spcBef>
              <a:spcAft>
                <a:spcPts val="0"/>
              </a:spcAft>
              <a:buClr>
                <a:schemeClr val="accent1"/>
              </a:buClr>
              <a:buSzPts val="1440"/>
              <a:buFont typeface="Noto Sans Symbols"/>
              <a:buChar char="►"/>
            </a:pPr>
            <a:r>
              <a:rPr lang="en-US" sz="2000" dirty="0">
                <a:latin typeface="Garamond" panose="02020404030301010803" pitchFamily="18" charset="0"/>
                <a:sym typeface="Garamond"/>
              </a:rPr>
              <a:t>Overview of Services</a:t>
            </a:r>
            <a:endParaRPr sz="2000" dirty="0">
              <a:latin typeface="Garamond" panose="02020404030301010803" pitchFamily="18" charset="0"/>
            </a:endParaRPr>
          </a:p>
          <a:p>
            <a:pPr marL="0" marR="0" lvl="0" indent="-91440" algn="l" rtl="0">
              <a:lnSpc>
                <a:spcPct val="100000"/>
              </a:lnSpc>
              <a:spcBef>
                <a:spcPts val="1000"/>
              </a:spcBef>
              <a:spcAft>
                <a:spcPts val="0"/>
              </a:spcAft>
              <a:buClr>
                <a:schemeClr val="accent1"/>
              </a:buClr>
              <a:buSzPts val="1440"/>
              <a:buFont typeface="Noto Sans Symbols"/>
              <a:buChar char="►"/>
            </a:pPr>
            <a:r>
              <a:rPr lang="en-US" sz="2000" i="0" u="none" strike="noStrike" cap="none" dirty="0">
                <a:solidFill>
                  <a:srgbClr val="404040"/>
                </a:solidFill>
                <a:latin typeface="Garamond" panose="02020404030301010803" pitchFamily="18" charset="0"/>
                <a:ea typeface="Garamond"/>
                <a:cs typeface="Garamond"/>
                <a:sym typeface="Garamond"/>
              </a:rPr>
              <a:t>Client Assistance Funds (CAF) </a:t>
            </a:r>
            <a:endParaRPr sz="2000" dirty="0">
              <a:latin typeface="Garamond" panose="02020404030301010803" pitchFamily="18" charset="0"/>
            </a:endParaRPr>
          </a:p>
          <a:p>
            <a:pPr marL="0" marR="0" lvl="0" indent="-91440" algn="l" rtl="0">
              <a:lnSpc>
                <a:spcPct val="100000"/>
              </a:lnSpc>
              <a:spcBef>
                <a:spcPts val="1000"/>
              </a:spcBef>
              <a:spcAft>
                <a:spcPts val="0"/>
              </a:spcAft>
              <a:buClr>
                <a:schemeClr val="accent1"/>
              </a:buClr>
              <a:buSzPts val="1440"/>
              <a:buFont typeface="Noto Sans Symbols"/>
              <a:buChar char="►"/>
            </a:pPr>
            <a:r>
              <a:rPr lang="en-US" sz="2000" i="0" u="none" strike="noStrike" cap="none" dirty="0">
                <a:solidFill>
                  <a:srgbClr val="404040"/>
                </a:solidFill>
                <a:latin typeface="Garamond" panose="02020404030301010803" pitchFamily="18" charset="0"/>
                <a:ea typeface="Garamond"/>
                <a:cs typeface="Garamond"/>
                <a:sym typeface="Garamond"/>
              </a:rPr>
              <a:t>Housing Assistance Funds (HAF)</a:t>
            </a:r>
            <a:endParaRPr sz="2000" dirty="0">
              <a:latin typeface="Garamond" panose="02020404030301010803" pitchFamily="18" charset="0"/>
            </a:endParaRPr>
          </a:p>
          <a:p>
            <a:pPr marL="0" marR="0" lvl="0" indent="-91440" algn="l" rtl="0">
              <a:lnSpc>
                <a:spcPct val="100000"/>
              </a:lnSpc>
              <a:spcBef>
                <a:spcPts val="1000"/>
              </a:spcBef>
              <a:spcAft>
                <a:spcPts val="0"/>
              </a:spcAft>
              <a:buClr>
                <a:schemeClr val="accent1"/>
              </a:buClr>
              <a:buSzPts val="1440"/>
              <a:buFont typeface="Noto Sans Symbols"/>
              <a:buChar char="►"/>
            </a:pPr>
            <a:r>
              <a:rPr lang="en-US" sz="2000" i="0" u="none" strike="noStrike" cap="none" dirty="0">
                <a:solidFill>
                  <a:srgbClr val="404040"/>
                </a:solidFill>
                <a:latin typeface="Garamond" panose="02020404030301010803" pitchFamily="18" charset="0"/>
                <a:ea typeface="Garamond"/>
                <a:cs typeface="Garamond"/>
                <a:sym typeface="Garamond"/>
              </a:rPr>
              <a:t>Determination Process </a:t>
            </a:r>
            <a:endParaRPr sz="2000" dirty="0">
              <a:latin typeface="Garamond" panose="02020404030301010803" pitchFamily="18" charset="0"/>
            </a:endParaRPr>
          </a:p>
          <a:p>
            <a:pPr marL="0" marR="0" lvl="0" indent="-91440" algn="l" rtl="0">
              <a:lnSpc>
                <a:spcPct val="100000"/>
              </a:lnSpc>
              <a:spcBef>
                <a:spcPts val="1000"/>
              </a:spcBef>
              <a:spcAft>
                <a:spcPts val="0"/>
              </a:spcAft>
              <a:buClr>
                <a:schemeClr val="accent1"/>
              </a:buClr>
              <a:buSzPts val="1440"/>
              <a:buFont typeface="Noto Sans Symbols"/>
              <a:buChar char="►"/>
            </a:pPr>
            <a:r>
              <a:rPr lang="en-US" sz="2000" i="0" u="none" strike="noStrike" cap="none" dirty="0">
                <a:solidFill>
                  <a:srgbClr val="404040"/>
                </a:solidFill>
                <a:latin typeface="Garamond" panose="02020404030301010803" pitchFamily="18" charset="0"/>
                <a:ea typeface="Garamond"/>
                <a:cs typeface="Garamond"/>
                <a:sym typeface="Garamond"/>
              </a:rPr>
              <a:t>Contact Information</a:t>
            </a:r>
            <a:endParaRPr sz="2000" dirty="0">
              <a:latin typeface="Garamond" panose="02020404030301010803" pitchFamily="18" charset="0"/>
            </a:endParaRPr>
          </a:p>
          <a:p>
            <a:pPr marL="0" marR="0" lvl="0" indent="0" algn="l" rtl="0">
              <a:lnSpc>
                <a:spcPct val="100000"/>
              </a:lnSpc>
              <a:spcBef>
                <a:spcPts val="1000"/>
              </a:spcBef>
              <a:spcAft>
                <a:spcPts val="0"/>
              </a:spcAft>
              <a:buClr>
                <a:schemeClr val="accent1"/>
              </a:buClr>
              <a:buSzPts val="1440"/>
              <a:buFont typeface="Noto Sans Symbols"/>
              <a:buNone/>
            </a:pPr>
            <a:endParaRPr sz="1800" b="1" i="0" u="none" strike="noStrike" cap="none" dirty="0">
              <a:solidFill>
                <a:srgbClr val="404040"/>
              </a:solidFill>
              <a:latin typeface="Garamond"/>
              <a:ea typeface="Garamond"/>
              <a:cs typeface="Garamond"/>
              <a:sym typeface="Garamond"/>
            </a:endParaRPr>
          </a:p>
          <a:p>
            <a:pPr marL="0" marR="0" lvl="0" indent="0" algn="l" rtl="0">
              <a:lnSpc>
                <a:spcPct val="100000"/>
              </a:lnSpc>
              <a:spcBef>
                <a:spcPts val="1000"/>
              </a:spcBef>
              <a:spcAft>
                <a:spcPts val="0"/>
              </a:spcAft>
              <a:buClr>
                <a:schemeClr val="accent1"/>
              </a:buClr>
              <a:buSzPts val="1440"/>
              <a:buFont typeface="Noto Sans Symbols"/>
              <a:buNone/>
            </a:pPr>
            <a:endParaRPr sz="1800" b="1" i="0" u="none" strike="noStrike" cap="none" dirty="0">
              <a:solidFill>
                <a:srgbClr val="404040"/>
              </a:solidFill>
              <a:latin typeface="Garamond"/>
              <a:ea typeface="Garamond"/>
              <a:cs typeface="Garamond"/>
              <a:sym typeface="Garamond"/>
            </a:endParaRPr>
          </a:p>
          <a:p>
            <a:pPr marL="342900" marR="0" lvl="0" indent="-251459" algn="l" rtl="0">
              <a:spcBef>
                <a:spcPts val="1000"/>
              </a:spcBef>
              <a:spcAft>
                <a:spcPts val="0"/>
              </a:spcAft>
              <a:buClr>
                <a:schemeClr val="accent1"/>
              </a:buClr>
              <a:buSzPts val="1440"/>
              <a:buFont typeface="Noto Sans Symbols"/>
              <a:buNone/>
            </a:pPr>
            <a:endParaRPr sz="1800" b="1" i="0" u="none" dirty="0">
              <a:solidFill>
                <a:srgbClr val="404040"/>
              </a:solidFill>
              <a:latin typeface="Garamond"/>
              <a:ea typeface="Garamond"/>
              <a:cs typeface="Garamond"/>
              <a:sym typeface="Garamond"/>
            </a:endParaRPr>
          </a:p>
        </p:txBody>
      </p:sp>
      <p:sp>
        <p:nvSpPr>
          <p:cNvPr id="212" name="Google Shape;212;p2"/>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accent1"/>
              </a:buClr>
              <a:buSzPts val="900"/>
              <a:buFont typeface="Verdana"/>
              <a:buNone/>
            </a:pPr>
            <a:fld id="{00000000-1234-1234-1234-123412341234}" type="slidenum">
              <a:rPr lang="en-US" sz="900" b="0" i="1" u="none">
                <a:solidFill>
                  <a:schemeClr val="accent1"/>
                </a:solidFill>
                <a:latin typeface="Verdana"/>
                <a:ea typeface="Verdana"/>
                <a:cs typeface="Verdana"/>
                <a:sym typeface="Verdana"/>
              </a:rPr>
              <a:t>2</a:t>
            </a:fld>
            <a:endParaRPr/>
          </a:p>
        </p:txBody>
      </p:sp>
    </p:spTree>
  </p:cSld>
  <p:clrMapOvr>
    <a:masterClrMapping/>
  </p:clrMapOvr>
  <p:transition>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20"/>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20</a:t>
            </a:fld>
            <a:endParaRPr/>
          </a:p>
        </p:txBody>
      </p:sp>
      <p:sp>
        <p:nvSpPr>
          <p:cNvPr id="360" name="Google Shape;360;p20"/>
          <p:cNvSpPr txBox="1"/>
          <p:nvPr/>
        </p:nvSpPr>
        <p:spPr>
          <a:xfrm>
            <a:off x="167390" y="913151"/>
            <a:ext cx="7620000" cy="390872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000"/>
              <a:buFont typeface="Garamond"/>
              <a:buNone/>
            </a:pPr>
            <a:r>
              <a:rPr lang="en-US" sz="2800" b="1" i="0" u="sng" dirty="0">
                <a:solidFill>
                  <a:schemeClr val="dk1"/>
                </a:solidFill>
                <a:latin typeface="Garamond" panose="02020404030301010803" pitchFamily="18" charset="0"/>
                <a:ea typeface="Garamond"/>
                <a:cs typeface="Garamond"/>
                <a:sym typeface="Garamond"/>
              </a:rPr>
              <a:t>HAF Payments</a:t>
            </a:r>
            <a:endParaRPr lang="en-US" sz="2800" b="1" u="sng" dirty="0">
              <a:solidFill>
                <a:schemeClr val="dk1"/>
              </a:solidFill>
              <a:latin typeface="Garamond" panose="02020404030301010803" pitchFamily="18" charset="0"/>
              <a:ea typeface="Garamond"/>
              <a:cs typeface="Garamond"/>
              <a:sym typeface="Garamond"/>
            </a:endParaRPr>
          </a:p>
          <a:p>
            <a:pPr marL="0" marR="0" lvl="0" indent="0" algn="l" rtl="0">
              <a:lnSpc>
                <a:spcPct val="100000"/>
              </a:lnSpc>
              <a:spcBef>
                <a:spcPts val="0"/>
              </a:spcBef>
              <a:spcAft>
                <a:spcPts val="0"/>
              </a:spcAft>
              <a:buClr>
                <a:schemeClr val="dk1"/>
              </a:buClr>
              <a:buSzPts val="2000"/>
              <a:buFont typeface="Garamond"/>
              <a:buNone/>
            </a:pPr>
            <a:endParaRPr sz="2800" dirty="0">
              <a:latin typeface="Garamond" panose="02020404030301010803" pitchFamily="18" charset="0"/>
            </a:endParaRPr>
          </a:p>
          <a:p>
            <a:pPr marL="342900" marR="0" lvl="0" indent="-342900" algn="l" rtl="0">
              <a:lnSpc>
                <a:spcPct val="100000"/>
              </a:lnSpc>
              <a:spcBef>
                <a:spcPts val="0"/>
              </a:spcBef>
              <a:spcAft>
                <a:spcPts val="0"/>
              </a:spcAft>
              <a:buClr>
                <a:srgbClr val="486113"/>
              </a:buClr>
              <a:buSzPts val="2000"/>
              <a:buFont typeface="Arial" panose="020B0604020202020204" pitchFamily="34" charset="0"/>
              <a:buChar char="•"/>
            </a:pPr>
            <a:r>
              <a:rPr lang="en-US" sz="2400" b="0" i="0" u="none" dirty="0">
                <a:solidFill>
                  <a:schemeClr val="dk1"/>
                </a:solidFill>
                <a:latin typeface="Garamond" panose="02020404030301010803" pitchFamily="18" charset="0"/>
                <a:ea typeface="Garamond"/>
                <a:cs typeface="Garamond"/>
                <a:sym typeface="Garamond"/>
              </a:rPr>
              <a:t>Checks are made out &amp; mailed directly to the landlord/vendor.  </a:t>
            </a:r>
            <a:endParaRPr sz="2400" dirty="0">
              <a:latin typeface="Garamond" panose="02020404030301010803" pitchFamily="18" charset="0"/>
            </a:endParaRPr>
          </a:p>
          <a:p>
            <a:pPr marL="342900" marR="0" lvl="0" indent="-342900" algn="l" rtl="0">
              <a:lnSpc>
                <a:spcPct val="100000"/>
              </a:lnSpc>
              <a:spcBef>
                <a:spcPts val="0"/>
              </a:spcBef>
              <a:spcAft>
                <a:spcPts val="0"/>
              </a:spcAft>
              <a:buClr>
                <a:srgbClr val="486113"/>
              </a:buClr>
              <a:buSzPts val="2000"/>
              <a:buFont typeface="Arial" panose="020B0604020202020204" pitchFamily="34" charset="0"/>
              <a:buChar char="•"/>
            </a:pPr>
            <a:r>
              <a:rPr lang="en-US" sz="2400" b="0" i="0" u="none" dirty="0">
                <a:solidFill>
                  <a:schemeClr val="dk1"/>
                </a:solidFill>
                <a:latin typeface="Garamond" panose="02020404030301010803" pitchFamily="18" charset="0"/>
                <a:ea typeface="Garamond"/>
                <a:cs typeface="Garamond"/>
                <a:sym typeface="Garamond"/>
              </a:rPr>
              <a:t>The memo section of each check will contain the name of the tenant, and the address for which rent is intended. </a:t>
            </a:r>
            <a:endParaRPr sz="2400" dirty="0">
              <a:latin typeface="Garamond" panose="02020404030301010803" pitchFamily="18" charset="0"/>
            </a:endParaRPr>
          </a:p>
          <a:p>
            <a:pPr marL="342900" marR="0" lvl="0" indent="-342900" algn="l" rtl="0">
              <a:lnSpc>
                <a:spcPct val="100000"/>
              </a:lnSpc>
              <a:spcBef>
                <a:spcPts val="0"/>
              </a:spcBef>
              <a:spcAft>
                <a:spcPts val="0"/>
              </a:spcAft>
              <a:buClr>
                <a:srgbClr val="486113"/>
              </a:buClr>
              <a:buSzPts val="2000"/>
              <a:buFont typeface="Arial" panose="020B0604020202020204" pitchFamily="34" charset="0"/>
              <a:buChar char="•"/>
            </a:pPr>
            <a:r>
              <a:rPr lang="en-US" sz="2400" b="0" i="0" u="none" dirty="0">
                <a:solidFill>
                  <a:schemeClr val="dk1"/>
                </a:solidFill>
                <a:latin typeface="Garamond" panose="02020404030301010803" pitchFamily="18" charset="0"/>
                <a:ea typeface="Garamond"/>
                <a:cs typeface="Garamond"/>
                <a:sym typeface="Garamond"/>
              </a:rPr>
              <a:t>Subsidies are mailed out within the first 10 days of the month</a:t>
            </a:r>
            <a:endParaRPr sz="2400" dirty="0">
              <a:latin typeface="Garamond" panose="02020404030301010803" pitchFamily="18" charset="0"/>
            </a:endParaRPr>
          </a:p>
          <a:p>
            <a:pPr marL="342900" marR="0" lvl="0" indent="-342900" algn="l" rtl="0">
              <a:lnSpc>
                <a:spcPct val="100000"/>
              </a:lnSpc>
              <a:spcBef>
                <a:spcPts val="0"/>
              </a:spcBef>
              <a:spcAft>
                <a:spcPts val="0"/>
              </a:spcAft>
              <a:buClr>
                <a:srgbClr val="486113"/>
              </a:buClr>
              <a:buSzPts val="2000"/>
              <a:buFont typeface="Arial" panose="020B0604020202020204" pitchFamily="34" charset="0"/>
              <a:buChar char="•"/>
            </a:pPr>
            <a:r>
              <a:rPr lang="en-US" sz="2400" b="0" i="0" u="none" dirty="0">
                <a:solidFill>
                  <a:schemeClr val="dk1"/>
                </a:solidFill>
                <a:latin typeface="Garamond" panose="02020404030301010803" pitchFamily="18" charset="0"/>
                <a:ea typeface="Garamond"/>
                <a:cs typeface="Garamond"/>
                <a:sym typeface="Garamond"/>
              </a:rPr>
              <a:t>All other HAF checks are processed and mailed by finance within 10 business days</a:t>
            </a:r>
            <a:endParaRPr sz="2400" dirty="0">
              <a:latin typeface="Garamond" panose="02020404030301010803" pitchFamily="18" charset="0"/>
            </a:endParaRPr>
          </a:p>
        </p:txBody>
      </p:sp>
    </p:spTree>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Google Shape;374;p22"/>
          <p:cNvSpPr txBox="1">
            <a:spLocks noGrp="1"/>
          </p:cNvSpPr>
          <p:nvPr>
            <p:ph type="body" idx="1"/>
          </p:nvPr>
        </p:nvSpPr>
        <p:spPr>
          <a:xfrm>
            <a:off x="134912" y="704539"/>
            <a:ext cx="7315200" cy="6153461"/>
          </a:xfrm>
          <a:prstGeom prst="rect">
            <a:avLst/>
          </a:prstGeom>
          <a:noFill/>
          <a:ln>
            <a:noFill/>
          </a:ln>
        </p:spPr>
        <p:txBody>
          <a:bodyPr spcFirstLastPara="1" wrap="square" lIns="91425" tIns="45700" rIns="91425" bIns="45700" anchor="t" anchorCtr="0">
            <a:noAutofit/>
          </a:bodyPr>
          <a:lstStyle/>
          <a:p>
            <a:pPr marL="285750" marR="0" lvl="0" indent="-285750" algn="l" rtl="0">
              <a:lnSpc>
                <a:spcPct val="80000"/>
              </a:lnSpc>
              <a:spcBef>
                <a:spcPts val="1000"/>
              </a:spcBef>
              <a:spcAft>
                <a:spcPts val="0"/>
              </a:spcAft>
              <a:buClr>
                <a:schemeClr val="accent1"/>
              </a:buClr>
              <a:buSzPts val="1280"/>
              <a:buFont typeface="Arial" panose="020B0604020202020204" pitchFamily="34" charset="0"/>
              <a:buChar char="•"/>
            </a:pPr>
            <a:r>
              <a:rPr lang="en-US" sz="1900" b="0" i="0" u="none" dirty="0">
                <a:solidFill>
                  <a:srgbClr val="404040"/>
                </a:solidFill>
                <a:latin typeface="Garamond" panose="02020404030301010803" pitchFamily="18" charset="0"/>
                <a:ea typeface="Garamond"/>
                <a:cs typeface="Garamond"/>
                <a:sym typeface="Garamond"/>
              </a:rPr>
              <a:t>Submit requests to ACT’s secure fax </a:t>
            </a:r>
            <a:r>
              <a:rPr lang="en-US" sz="1900" b="1" i="0" u="none" dirty="0">
                <a:solidFill>
                  <a:srgbClr val="404040"/>
                </a:solidFill>
                <a:latin typeface="Garamond" panose="02020404030301010803" pitchFamily="18" charset="0"/>
                <a:ea typeface="Garamond"/>
                <a:cs typeface="Garamond"/>
                <a:sym typeface="Garamond"/>
              </a:rPr>
              <a:t>860.761.6711</a:t>
            </a:r>
            <a:r>
              <a:rPr lang="en-US" sz="1900" b="0" i="0" u="none" dirty="0">
                <a:solidFill>
                  <a:srgbClr val="404040"/>
                </a:solidFill>
                <a:latin typeface="Garamond" panose="02020404030301010803" pitchFamily="18" charset="0"/>
                <a:ea typeface="Garamond"/>
                <a:cs typeface="Garamond"/>
                <a:sym typeface="Garamond"/>
              </a:rPr>
              <a:t> </a:t>
            </a:r>
            <a:r>
              <a:rPr lang="en-US" sz="1900" b="1" i="0" u="none" dirty="0">
                <a:solidFill>
                  <a:srgbClr val="404040"/>
                </a:solidFill>
                <a:latin typeface="Garamond" panose="02020404030301010803" pitchFamily="18" charset="0"/>
                <a:ea typeface="Garamond"/>
                <a:cs typeface="Garamond"/>
                <a:sym typeface="Garamond"/>
              </a:rPr>
              <a:t>– email is NOT secure.</a:t>
            </a:r>
            <a:endParaRPr sz="1900" dirty="0">
              <a:latin typeface="Garamond" panose="02020404030301010803" pitchFamily="18" charset="0"/>
            </a:endParaRPr>
          </a:p>
          <a:p>
            <a:pPr marL="285750" marR="0" lvl="0" indent="-285750" algn="l" rtl="0">
              <a:lnSpc>
                <a:spcPct val="80000"/>
              </a:lnSpc>
              <a:spcBef>
                <a:spcPts val="1000"/>
              </a:spcBef>
              <a:spcAft>
                <a:spcPts val="0"/>
              </a:spcAft>
              <a:buClr>
                <a:schemeClr val="accent1"/>
              </a:buClr>
              <a:buSzPts val="1280"/>
              <a:buFont typeface="Arial" panose="020B0604020202020204" pitchFamily="34" charset="0"/>
              <a:buChar char="•"/>
            </a:pPr>
            <a:r>
              <a:rPr lang="en-US" sz="1900" b="0" i="0" u="none" dirty="0">
                <a:solidFill>
                  <a:srgbClr val="404040"/>
                </a:solidFill>
                <a:latin typeface="Garamond" panose="02020404030301010803" pitchFamily="18" charset="0"/>
                <a:ea typeface="Garamond"/>
                <a:cs typeface="Garamond"/>
                <a:sym typeface="Garamond"/>
              </a:rPr>
              <a:t>ACT’s CAFHAF Coordinator has up to 5 business days to process the requests. </a:t>
            </a:r>
            <a:endParaRPr sz="1900" dirty="0">
              <a:latin typeface="Garamond" panose="02020404030301010803" pitchFamily="18" charset="0"/>
            </a:endParaRPr>
          </a:p>
          <a:p>
            <a:pPr marL="285750" marR="0" lvl="0" indent="-285750" algn="l" rtl="0">
              <a:lnSpc>
                <a:spcPct val="80000"/>
              </a:lnSpc>
              <a:spcBef>
                <a:spcPts val="1000"/>
              </a:spcBef>
              <a:spcAft>
                <a:spcPts val="0"/>
              </a:spcAft>
              <a:buClr>
                <a:schemeClr val="accent1"/>
              </a:buClr>
              <a:buSzPts val="1280"/>
              <a:buFont typeface="Arial" panose="020B0604020202020204" pitchFamily="34" charset="0"/>
              <a:buChar char="•"/>
            </a:pPr>
            <a:r>
              <a:rPr lang="en-US" sz="1900" b="1" i="0" u="none" dirty="0">
                <a:solidFill>
                  <a:srgbClr val="404040"/>
                </a:solidFill>
                <a:latin typeface="Garamond" panose="02020404030301010803" pitchFamily="18" charset="0"/>
                <a:ea typeface="Garamond"/>
                <a:cs typeface="Garamond"/>
                <a:sym typeface="Garamond"/>
              </a:rPr>
              <a:t>Pending – </a:t>
            </a:r>
            <a:r>
              <a:rPr lang="en-US" sz="1900" b="0" i="0" u="none" dirty="0">
                <a:solidFill>
                  <a:srgbClr val="404040"/>
                </a:solidFill>
                <a:latin typeface="Garamond" panose="02020404030301010803" pitchFamily="18" charset="0"/>
                <a:ea typeface="Garamond"/>
                <a:cs typeface="Garamond"/>
                <a:sym typeface="Garamond"/>
              </a:rPr>
              <a:t>If documentation from requests are missing, a pending letter will be sent to MCM detailing what is needed. MCM </a:t>
            </a:r>
            <a:r>
              <a:rPr lang="en-US" sz="1900" i="0" u="none" dirty="0">
                <a:solidFill>
                  <a:srgbClr val="404040"/>
                </a:solidFill>
                <a:latin typeface="Garamond" panose="02020404030301010803" pitchFamily="18" charset="0"/>
                <a:ea typeface="Garamond"/>
                <a:cs typeface="Garamond"/>
                <a:sym typeface="Garamond"/>
              </a:rPr>
              <a:t>have</a:t>
            </a:r>
            <a:r>
              <a:rPr lang="en-US" sz="1900" b="1" i="0" u="none" dirty="0">
                <a:solidFill>
                  <a:srgbClr val="404040"/>
                </a:solidFill>
                <a:latin typeface="Garamond" panose="02020404030301010803" pitchFamily="18" charset="0"/>
                <a:ea typeface="Garamond"/>
                <a:cs typeface="Garamond"/>
                <a:sym typeface="Garamond"/>
              </a:rPr>
              <a:t> 10 business days to submit requested paperwork</a:t>
            </a:r>
            <a:r>
              <a:rPr lang="en-US" sz="1900" b="0" i="0" u="none" dirty="0">
                <a:solidFill>
                  <a:srgbClr val="404040"/>
                </a:solidFill>
                <a:latin typeface="Garamond" panose="02020404030301010803" pitchFamily="18" charset="0"/>
                <a:ea typeface="Garamond"/>
                <a:cs typeface="Garamond"/>
                <a:sym typeface="Garamond"/>
              </a:rPr>
              <a:t>. </a:t>
            </a:r>
            <a:endParaRPr sz="1900" dirty="0">
              <a:latin typeface="Garamond" panose="02020404030301010803" pitchFamily="18" charset="0"/>
            </a:endParaRPr>
          </a:p>
          <a:p>
            <a:pPr marL="285750" marR="0" lvl="0" indent="-285750" algn="l" rtl="0">
              <a:lnSpc>
                <a:spcPct val="80000"/>
              </a:lnSpc>
              <a:spcBef>
                <a:spcPts val="1000"/>
              </a:spcBef>
              <a:spcAft>
                <a:spcPts val="0"/>
              </a:spcAft>
              <a:buClr>
                <a:schemeClr val="accent1"/>
              </a:buClr>
              <a:buSzPts val="1280"/>
              <a:buFont typeface="Arial" panose="020B0604020202020204" pitchFamily="34" charset="0"/>
              <a:buChar char="•"/>
            </a:pPr>
            <a:r>
              <a:rPr lang="en-US" sz="1900" b="0" i="0" u="none" dirty="0">
                <a:solidFill>
                  <a:srgbClr val="404040"/>
                </a:solidFill>
                <a:latin typeface="Garamond" panose="02020404030301010803" pitchFamily="18" charset="0"/>
                <a:ea typeface="Garamond"/>
                <a:cs typeface="Garamond"/>
                <a:sym typeface="Garamond"/>
              </a:rPr>
              <a:t>It is the responsibility of the applying MCM to follow up and complete a pending application within the ten business days.  Failure to do so will result in a denial.</a:t>
            </a:r>
            <a:endParaRPr sz="1900" dirty="0">
              <a:latin typeface="Garamond" panose="02020404030301010803" pitchFamily="18" charset="0"/>
            </a:endParaRPr>
          </a:p>
          <a:p>
            <a:pPr marL="285750" marR="0" lvl="0" indent="-285750" algn="l" rtl="0">
              <a:lnSpc>
                <a:spcPct val="80000"/>
              </a:lnSpc>
              <a:spcBef>
                <a:spcPts val="1000"/>
              </a:spcBef>
              <a:spcAft>
                <a:spcPts val="0"/>
              </a:spcAft>
              <a:buClr>
                <a:schemeClr val="accent1"/>
              </a:buClr>
              <a:buSzPts val="1280"/>
              <a:buFont typeface="Arial" panose="020B0604020202020204" pitchFamily="34" charset="0"/>
              <a:buChar char="•"/>
            </a:pPr>
            <a:r>
              <a:rPr lang="en-US" sz="1900" b="1" i="0" u="none" dirty="0">
                <a:solidFill>
                  <a:srgbClr val="404040"/>
                </a:solidFill>
                <a:latin typeface="Garamond" panose="02020404030301010803" pitchFamily="18" charset="0"/>
                <a:ea typeface="Garamond"/>
                <a:cs typeface="Garamond"/>
                <a:sym typeface="Garamond"/>
              </a:rPr>
              <a:t>Denied</a:t>
            </a:r>
            <a:r>
              <a:rPr lang="en-US" sz="1900" b="0" i="0" u="none" dirty="0">
                <a:solidFill>
                  <a:srgbClr val="404040"/>
                </a:solidFill>
                <a:latin typeface="Garamond" panose="02020404030301010803" pitchFamily="18" charset="0"/>
                <a:ea typeface="Garamond"/>
                <a:cs typeface="Garamond"/>
                <a:sym typeface="Garamond"/>
              </a:rPr>
              <a:t> – Denials are sent out to applying MCM and their supervisor. In some instances, the client may be able to reapply at any time. </a:t>
            </a:r>
            <a:r>
              <a:rPr lang="en-US" sz="1900" b="0" i="1" u="none" dirty="0">
                <a:solidFill>
                  <a:srgbClr val="404040"/>
                </a:solidFill>
                <a:latin typeface="Garamond" panose="02020404030301010803" pitchFamily="18" charset="0"/>
                <a:ea typeface="Garamond"/>
                <a:cs typeface="Garamond"/>
                <a:sym typeface="Garamond"/>
              </a:rPr>
              <a:t>A completely new request is required if the initial application was denied and the client decides to reapply. </a:t>
            </a:r>
            <a:endParaRPr sz="1900" b="1" i="1" u="none" dirty="0">
              <a:solidFill>
                <a:srgbClr val="404040"/>
              </a:solidFill>
              <a:latin typeface="Garamond" panose="02020404030301010803" pitchFamily="18" charset="0"/>
              <a:ea typeface="Garamond"/>
              <a:cs typeface="Garamond"/>
              <a:sym typeface="Garamond"/>
            </a:endParaRPr>
          </a:p>
          <a:p>
            <a:pPr marL="285750" marR="0" lvl="0" indent="-285750" algn="l" rtl="0">
              <a:lnSpc>
                <a:spcPct val="80000"/>
              </a:lnSpc>
              <a:spcBef>
                <a:spcPts val="1000"/>
              </a:spcBef>
              <a:spcAft>
                <a:spcPts val="0"/>
              </a:spcAft>
              <a:buClr>
                <a:schemeClr val="accent1"/>
              </a:buClr>
              <a:buSzPts val="1280"/>
              <a:buFont typeface="Arial" panose="020B0604020202020204" pitchFamily="34" charset="0"/>
              <a:buChar char="•"/>
            </a:pPr>
            <a:r>
              <a:rPr lang="en-US" sz="1900" b="1" i="0" u="none" dirty="0">
                <a:solidFill>
                  <a:srgbClr val="404040"/>
                </a:solidFill>
                <a:latin typeface="Garamond" panose="02020404030301010803" pitchFamily="18" charset="0"/>
                <a:ea typeface="Garamond"/>
                <a:cs typeface="Garamond"/>
                <a:sym typeface="Garamond"/>
              </a:rPr>
              <a:t>Approved – </a:t>
            </a:r>
            <a:r>
              <a:rPr lang="en-US" sz="1900" b="0" i="0" u="none" dirty="0">
                <a:solidFill>
                  <a:srgbClr val="404040"/>
                </a:solidFill>
                <a:latin typeface="Garamond" panose="02020404030301010803" pitchFamily="18" charset="0"/>
                <a:ea typeface="Garamond"/>
                <a:cs typeface="Garamond"/>
                <a:sym typeface="Garamond"/>
              </a:rPr>
              <a:t>Approval letters are emailed to MC within five business days. Payments are processed by finance and sent within </a:t>
            </a:r>
            <a:r>
              <a:rPr lang="en-US" sz="1900" b="0" i="1" u="none" dirty="0">
                <a:solidFill>
                  <a:srgbClr val="404040"/>
                </a:solidFill>
                <a:latin typeface="Garamond" panose="02020404030301010803" pitchFamily="18" charset="0"/>
                <a:ea typeface="Garamond"/>
                <a:cs typeface="Garamond"/>
                <a:sym typeface="Garamond"/>
              </a:rPr>
              <a:t>ten business days</a:t>
            </a:r>
            <a:r>
              <a:rPr lang="en-US" sz="1900" b="0" i="0" u="none" dirty="0">
                <a:solidFill>
                  <a:srgbClr val="404040"/>
                </a:solidFill>
                <a:latin typeface="Garamond" panose="02020404030301010803" pitchFamily="18" charset="0"/>
                <a:ea typeface="Garamond"/>
                <a:cs typeface="Garamond"/>
                <a:sym typeface="Garamond"/>
              </a:rPr>
              <a:t>.</a:t>
            </a:r>
            <a:endParaRPr sz="1900" dirty="0">
              <a:latin typeface="Garamond" panose="02020404030301010803" pitchFamily="18" charset="0"/>
            </a:endParaRPr>
          </a:p>
          <a:p>
            <a:pPr marL="285750" marR="0" lvl="0" indent="-285750" algn="l" rtl="0">
              <a:lnSpc>
                <a:spcPct val="80000"/>
              </a:lnSpc>
              <a:spcBef>
                <a:spcPts val="1000"/>
              </a:spcBef>
              <a:spcAft>
                <a:spcPts val="0"/>
              </a:spcAft>
              <a:buClr>
                <a:schemeClr val="accent1"/>
              </a:buClr>
              <a:buSzPts val="1280"/>
              <a:buFont typeface="Arial" panose="020B0604020202020204" pitchFamily="34" charset="0"/>
              <a:buChar char="•"/>
            </a:pPr>
            <a:r>
              <a:rPr lang="en-US" sz="1900" b="1" i="0" u="none" dirty="0">
                <a:solidFill>
                  <a:srgbClr val="404040"/>
                </a:solidFill>
                <a:latin typeface="Garamond" panose="02020404030301010803" pitchFamily="18" charset="0"/>
                <a:ea typeface="Garamond"/>
                <a:cs typeface="Garamond"/>
                <a:sym typeface="Garamond"/>
              </a:rPr>
              <a:t>Medication reimbursement – </a:t>
            </a:r>
            <a:r>
              <a:rPr lang="en-US" sz="1900" b="0" i="0" u="none" dirty="0">
                <a:solidFill>
                  <a:srgbClr val="404040"/>
                </a:solidFill>
                <a:latin typeface="Garamond" panose="02020404030301010803" pitchFamily="18" charset="0"/>
                <a:ea typeface="Garamond"/>
                <a:cs typeface="Garamond"/>
                <a:sym typeface="Garamond"/>
              </a:rPr>
              <a:t>Medication/Pharmacy Authorizations are reviewed and prioritized by CAFH/HAF.  The pharmacy is informed by fax of denial, pending or approval.  A pending letter will be emailed to MC if placed in pending. </a:t>
            </a:r>
            <a:r>
              <a:rPr lang="en-US" sz="1900" b="0" i="1" u="none" dirty="0">
                <a:solidFill>
                  <a:srgbClr val="404040"/>
                </a:solidFill>
                <a:latin typeface="Garamond" panose="02020404030301010803" pitchFamily="18" charset="0"/>
                <a:ea typeface="Garamond"/>
                <a:cs typeface="Garamond"/>
                <a:sym typeface="Garamond"/>
              </a:rPr>
              <a:t>Once approved, MC must submit a payment request form within ten business days.</a:t>
            </a:r>
            <a:endParaRPr sz="1900" dirty="0">
              <a:latin typeface="Garamond" panose="02020404030301010803" pitchFamily="18" charset="0"/>
            </a:endParaRPr>
          </a:p>
        </p:txBody>
      </p:sp>
      <p:sp>
        <p:nvSpPr>
          <p:cNvPr id="375" name="Google Shape;375;p22"/>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21</a:t>
            </a:fld>
            <a:endParaRPr/>
          </a:p>
        </p:txBody>
      </p:sp>
      <p:sp>
        <p:nvSpPr>
          <p:cNvPr id="376" name="Google Shape;376;p22"/>
          <p:cNvSpPr txBox="1">
            <a:spLocks noGrp="1"/>
          </p:cNvSpPr>
          <p:nvPr>
            <p:ph type="title"/>
          </p:nvPr>
        </p:nvSpPr>
        <p:spPr>
          <a:xfrm>
            <a:off x="381000" y="207962"/>
            <a:ext cx="6424612" cy="8445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accent1"/>
              </a:buClr>
              <a:buSzPts val="3200"/>
              <a:buFont typeface="Garamond"/>
              <a:buNone/>
            </a:pPr>
            <a:r>
              <a:rPr lang="en-US" sz="3200" b="1" i="0" u="none" dirty="0">
                <a:solidFill>
                  <a:schemeClr val="accent1"/>
                </a:solidFill>
                <a:latin typeface="Garamond"/>
                <a:ea typeface="Garamond"/>
                <a:cs typeface="Garamond"/>
                <a:sym typeface="Garamond"/>
              </a:rPr>
              <a:t>Determination Process</a:t>
            </a:r>
            <a:endParaRPr dirty="0"/>
          </a:p>
        </p:txBody>
      </p:sp>
    </p:spTree>
  </p:cSld>
  <p:clrMapOvr>
    <a:masterClrMapping/>
  </p:clrMapOvr>
  <p:transition>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80"/>
        <p:cNvGrpSpPr/>
        <p:nvPr/>
      </p:nvGrpSpPr>
      <p:grpSpPr>
        <a:xfrm>
          <a:off x="0" y="0"/>
          <a:ext cx="0" cy="0"/>
          <a:chOff x="0" y="0"/>
          <a:chExt cx="0" cy="0"/>
        </a:xfrm>
      </p:grpSpPr>
      <p:sp>
        <p:nvSpPr>
          <p:cNvPr id="381" name="Google Shape;381;p23"/>
          <p:cNvSpPr txBox="1">
            <a:spLocks noGrp="1"/>
          </p:cNvSpPr>
          <p:nvPr>
            <p:ph type="body" idx="1"/>
          </p:nvPr>
        </p:nvSpPr>
        <p:spPr>
          <a:xfrm>
            <a:off x="-4762" y="990600"/>
            <a:ext cx="8001000" cy="4692650"/>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accent1"/>
              </a:buClr>
              <a:buSzPts val="1920"/>
              <a:buFont typeface="Noto Sans Symbols"/>
              <a:buNone/>
            </a:pPr>
            <a:r>
              <a:rPr lang="en-US" sz="2400" b="1" i="0" u="none" dirty="0">
                <a:solidFill>
                  <a:schemeClr val="dk1"/>
                </a:solidFill>
                <a:latin typeface="Garamond"/>
                <a:ea typeface="Garamond"/>
                <a:cs typeface="Garamond"/>
                <a:sym typeface="Garamond"/>
              </a:rPr>
              <a:t>Contact Information </a:t>
            </a:r>
            <a:endParaRPr dirty="0"/>
          </a:p>
          <a:p>
            <a:pPr marL="342900" marR="0" lvl="0" indent="-342900" algn="ctr" rtl="0">
              <a:lnSpc>
                <a:spcPct val="100000"/>
              </a:lnSpc>
              <a:spcBef>
                <a:spcPts val="0"/>
              </a:spcBef>
              <a:spcAft>
                <a:spcPts val="0"/>
              </a:spcAft>
              <a:buClr>
                <a:schemeClr val="accent1"/>
              </a:buClr>
              <a:buSzPts val="1920"/>
              <a:buFont typeface="Noto Sans Symbols"/>
              <a:buNone/>
            </a:pPr>
            <a:endParaRPr sz="2400" b="1" i="0" u="none" dirty="0">
              <a:solidFill>
                <a:schemeClr val="dk1"/>
              </a:solidFill>
              <a:latin typeface="Garamond"/>
              <a:ea typeface="Garamond"/>
              <a:cs typeface="Garamond"/>
              <a:sym typeface="Garamond"/>
            </a:endParaRPr>
          </a:p>
          <a:p>
            <a:pPr marL="342900" marR="0" lvl="0" indent="-342900" algn="l" rtl="0">
              <a:lnSpc>
                <a:spcPct val="100000"/>
              </a:lnSpc>
              <a:spcBef>
                <a:spcPts val="0"/>
              </a:spcBef>
              <a:spcAft>
                <a:spcPts val="0"/>
              </a:spcAft>
              <a:buClr>
                <a:schemeClr val="accent1"/>
              </a:buClr>
              <a:buSzPts val="1920"/>
              <a:buFont typeface="Noto Sans Symbols"/>
              <a:buNone/>
            </a:pPr>
            <a:r>
              <a:rPr lang="en-US" sz="2400" b="1" i="0" u="none" dirty="0">
                <a:solidFill>
                  <a:schemeClr val="dk1"/>
                </a:solidFill>
                <a:latin typeface="Garamond"/>
                <a:ea typeface="Garamond"/>
                <a:cs typeface="Garamond"/>
                <a:sym typeface="Garamond"/>
              </a:rPr>
              <a:t>CAF/HAF Fax: </a:t>
            </a:r>
            <a:r>
              <a:rPr lang="en-US" sz="2400" b="0" i="0" u="none" dirty="0">
                <a:solidFill>
                  <a:schemeClr val="dk1"/>
                </a:solidFill>
                <a:latin typeface="Garamond"/>
                <a:ea typeface="Garamond"/>
                <a:cs typeface="Garamond"/>
                <a:sym typeface="Garamond"/>
              </a:rPr>
              <a:t>860.761.6711 </a:t>
            </a:r>
            <a:r>
              <a:rPr lang="en-US" sz="1600" b="0" i="0" u="none" dirty="0">
                <a:solidFill>
                  <a:schemeClr val="dk1"/>
                </a:solidFill>
                <a:latin typeface="Garamond"/>
                <a:ea typeface="Garamond"/>
                <a:cs typeface="Garamond"/>
                <a:sym typeface="Garamond"/>
              </a:rPr>
              <a:t>(where applications should be submitted)</a:t>
            </a:r>
            <a:endParaRPr dirty="0"/>
          </a:p>
          <a:p>
            <a:pPr marL="342900" marR="0" lvl="0" indent="-342900" algn="l" rtl="0">
              <a:lnSpc>
                <a:spcPct val="100000"/>
              </a:lnSpc>
              <a:spcBef>
                <a:spcPts val="0"/>
              </a:spcBef>
              <a:spcAft>
                <a:spcPts val="0"/>
              </a:spcAft>
              <a:buClr>
                <a:schemeClr val="accent1"/>
              </a:buClr>
              <a:buSzPts val="1920"/>
              <a:buFont typeface="Noto Sans Symbols"/>
              <a:buNone/>
            </a:pPr>
            <a:endParaRPr sz="2400" b="1" i="0" u="none" dirty="0">
              <a:solidFill>
                <a:schemeClr val="dk1"/>
              </a:solidFill>
              <a:latin typeface="Garamond"/>
              <a:ea typeface="Garamond"/>
              <a:cs typeface="Garamond"/>
              <a:sym typeface="Garamond"/>
            </a:endParaRPr>
          </a:p>
          <a:p>
            <a:pPr marL="342900" marR="0" lvl="0" indent="-342900" algn="l" rtl="0">
              <a:lnSpc>
                <a:spcPct val="100000"/>
              </a:lnSpc>
              <a:spcBef>
                <a:spcPts val="0"/>
              </a:spcBef>
              <a:spcAft>
                <a:spcPts val="0"/>
              </a:spcAft>
              <a:buClr>
                <a:schemeClr val="accent1"/>
              </a:buClr>
              <a:buSzPts val="1920"/>
              <a:buFont typeface="Noto Sans Symbols"/>
              <a:buNone/>
            </a:pPr>
            <a:r>
              <a:rPr lang="en-US" sz="2400" b="1" i="0" u="none" dirty="0">
                <a:solidFill>
                  <a:schemeClr val="dk1"/>
                </a:solidFill>
                <a:latin typeface="Garamond"/>
                <a:ea typeface="Garamond"/>
                <a:cs typeface="Garamond"/>
                <a:sym typeface="Garamond"/>
              </a:rPr>
              <a:t>Email Corresponded</a:t>
            </a:r>
            <a:r>
              <a:rPr lang="en-US" sz="2400" b="1" i="0" u="none" dirty="0">
                <a:solidFill>
                  <a:schemeClr val="dk1"/>
                </a:solidFill>
                <a:latin typeface="Garamond" panose="02020404030301010803" pitchFamily="18" charset="0"/>
                <a:ea typeface="Garamond"/>
                <a:cs typeface="Garamond"/>
                <a:sym typeface="Garamond"/>
              </a:rPr>
              <a:t>: </a:t>
            </a:r>
            <a:r>
              <a:rPr lang="en-US" sz="2400" b="1" i="0" u="sng" dirty="0">
                <a:solidFill>
                  <a:schemeClr val="dk1"/>
                </a:solidFill>
                <a:latin typeface="Garamond" panose="02020404030301010803" pitchFamily="18" charset="0"/>
                <a:sym typeface="Trebuchet MS"/>
                <a:hlinkClick r:id="rId3">
                  <a:extLst>
                    <a:ext uri="{A12FA001-AC4F-418D-AE19-62706E023703}">
                      <ahyp:hlinkClr xmlns:ahyp="http://schemas.microsoft.com/office/drawing/2018/hyperlinkcolor" val="tx"/>
                    </a:ext>
                  </a:extLst>
                </a:hlinkClick>
              </a:rPr>
              <a:t>cafhaf@act-ct.org</a:t>
            </a:r>
            <a:endParaRPr dirty="0">
              <a:latin typeface="Garamond" panose="02020404030301010803" pitchFamily="18" charset="0"/>
            </a:endParaRPr>
          </a:p>
          <a:p>
            <a:pPr marL="342900" marR="0" lvl="0" indent="-342900" algn="l" rtl="0">
              <a:lnSpc>
                <a:spcPct val="100000"/>
              </a:lnSpc>
              <a:spcBef>
                <a:spcPts val="0"/>
              </a:spcBef>
              <a:spcAft>
                <a:spcPts val="0"/>
              </a:spcAft>
              <a:buClr>
                <a:schemeClr val="accent1"/>
              </a:buClr>
              <a:buSzPts val="1920"/>
              <a:buFont typeface="Noto Sans Symbols"/>
              <a:buNone/>
            </a:pPr>
            <a:endParaRPr sz="2400" b="1" i="0" u="none" dirty="0">
              <a:solidFill>
                <a:schemeClr val="dk1"/>
              </a:solidFill>
              <a:latin typeface="Garamond"/>
              <a:ea typeface="Garamond"/>
              <a:cs typeface="Garamond"/>
              <a:sym typeface="Garamond"/>
            </a:endParaRPr>
          </a:p>
          <a:p>
            <a:pPr marL="342900" marR="0" lvl="0" indent="-342900" algn="l" rtl="0">
              <a:lnSpc>
                <a:spcPct val="100000"/>
              </a:lnSpc>
              <a:spcBef>
                <a:spcPts val="0"/>
              </a:spcBef>
              <a:spcAft>
                <a:spcPts val="0"/>
              </a:spcAft>
              <a:buClr>
                <a:schemeClr val="accent1"/>
              </a:buClr>
              <a:buSzPts val="1920"/>
              <a:buFont typeface="Noto Sans Symbols"/>
              <a:buNone/>
            </a:pPr>
            <a:r>
              <a:rPr lang="en-US" sz="2400" b="1" i="0" u="none" dirty="0">
                <a:solidFill>
                  <a:srgbClr val="404040"/>
                </a:solidFill>
                <a:latin typeface="Garamond"/>
                <a:ea typeface="Garamond"/>
                <a:cs typeface="Garamond"/>
                <a:sym typeface="Garamond"/>
              </a:rPr>
              <a:t>Lauren Ciborowski, </a:t>
            </a:r>
            <a:r>
              <a:rPr lang="en-US" sz="2000" b="1" i="0" u="none" dirty="0">
                <a:solidFill>
                  <a:srgbClr val="404040"/>
                </a:solidFill>
                <a:latin typeface="Garamond"/>
                <a:ea typeface="Garamond"/>
                <a:cs typeface="Garamond"/>
                <a:sym typeface="Garamond"/>
              </a:rPr>
              <a:t>CAFHAF Coordinator: </a:t>
            </a:r>
            <a:r>
              <a:rPr lang="en-US" sz="2300" b="0" i="0" u="none" dirty="0">
                <a:solidFill>
                  <a:srgbClr val="404040"/>
                </a:solidFill>
                <a:latin typeface="Garamond"/>
                <a:ea typeface="Garamond"/>
                <a:cs typeface="Garamond"/>
                <a:sym typeface="Garamond"/>
              </a:rPr>
              <a:t>860.247.2437 x 379</a:t>
            </a:r>
            <a:endParaRPr dirty="0"/>
          </a:p>
          <a:p>
            <a:pPr marL="342900" marR="0" lvl="0" indent="-226059" algn="l" rtl="0">
              <a:spcBef>
                <a:spcPts val="1000"/>
              </a:spcBef>
              <a:spcAft>
                <a:spcPts val="0"/>
              </a:spcAft>
              <a:buClr>
                <a:schemeClr val="accent1"/>
              </a:buClr>
              <a:buSzPts val="1840"/>
              <a:buFont typeface="Noto Sans Symbols"/>
              <a:buNone/>
            </a:pPr>
            <a:endParaRPr sz="2300" b="0" i="0" u="none" dirty="0">
              <a:solidFill>
                <a:srgbClr val="404040"/>
              </a:solidFill>
              <a:latin typeface="Garamond"/>
              <a:ea typeface="Garamond"/>
              <a:cs typeface="Garamond"/>
              <a:sym typeface="Garamond"/>
            </a:endParaRPr>
          </a:p>
        </p:txBody>
      </p:sp>
      <p:sp>
        <p:nvSpPr>
          <p:cNvPr id="382" name="Google Shape;382;p23"/>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22</a:t>
            </a:fld>
            <a:endParaRPr/>
          </a:p>
        </p:txBody>
      </p:sp>
    </p:spTree>
  </p:cSld>
  <p:clrMapOvr>
    <a:masterClrMapping/>
  </p:clrMapOvr>
  <p:transition>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Google Shape;387;p24"/>
          <p:cNvSpPr txBox="1">
            <a:spLocks noGrp="1"/>
          </p:cNvSpPr>
          <p:nvPr>
            <p:ph type="ctrTitle"/>
          </p:nvPr>
        </p:nvSpPr>
        <p:spPr>
          <a:xfrm>
            <a:off x="990600" y="2286000"/>
            <a:ext cx="5826125" cy="1646237"/>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accent1"/>
              </a:buClr>
              <a:buSzPts val="5400"/>
              <a:buFont typeface="Garamond"/>
              <a:buNone/>
            </a:pPr>
            <a:r>
              <a:rPr lang="en-US" sz="5400" b="0" i="0" u="none">
                <a:solidFill>
                  <a:schemeClr val="accent1"/>
                </a:solidFill>
                <a:latin typeface="Garamond"/>
                <a:ea typeface="Garamond"/>
                <a:cs typeface="Garamond"/>
                <a:sym typeface="Garamond"/>
              </a:rPr>
              <a:t>Questions?</a:t>
            </a:r>
            <a:br>
              <a:rPr lang="en-US" sz="5400" b="0" i="0" u="none">
                <a:solidFill>
                  <a:schemeClr val="accent1"/>
                </a:solidFill>
                <a:latin typeface="Trebuchet MS"/>
                <a:ea typeface="Trebuchet MS"/>
                <a:cs typeface="Trebuchet MS"/>
                <a:sym typeface="Trebuchet MS"/>
              </a:rPr>
            </a:br>
            <a:endParaRPr/>
          </a:p>
        </p:txBody>
      </p:sp>
      <p:sp>
        <p:nvSpPr>
          <p:cNvPr id="388" name="Google Shape;388;p24"/>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accent1"/>
              </a:buClr>
              <a:buSzPts val="900"/>
              <a:buFont typeface="Verdana"/>
              <a:buNone/>
            </a:pPr>
            <a:fld id="{00000000-1234-1234-1234-123412341234}" type="slidenum">
              <a:rPr lang="en-US" sz="900" b="0" i="1" u="none">
                <a:solidFill>
                  <a:schemeClr val="accent1"/>
                </a:solidFill>
                <a:latin typeface="Verdana"/>
                <a:ea typeface="Verdana"/>
                <a:cs typeface="Verdana"/>
                <a:sym typeface="Verdana"/>
              </a:rPr>
              <a:t>23</a:t>
            </a:fld>
            <a:endParaRPr/>
          </a:p>
        </p:txBody>
      </p:sp>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20" name="Google Shape;220;p3"/>
          <p:cNvSpPr txBox="1">
            <a:spLocks noGrp="1"/>
          </p:cNvSpPr>
          <p:nvPr>
            <p:ph type="body" idx="1"/>
          </p:nvPr>
        </p:nvSpPr>
        <p:spPr>
          <a:xfrm>
            <a:off x="347663" y="883444"/>
            <a:ext cx="7162800" cy="5091112"/>
          </a:xfrm>
          <a:prstGeom prst="rect">
            <a:avLst/>
          </a:prstGeom>
          <a:noFill/>
          <a:ln>
            <a:noFill/>
          </a:ln>
        </p:spPr>
        <p:txBody>
          <a:bodyPr spcFirstLastPara="1" wrap="square" lIns="91425" tIns="45700" rIns="91425" bIns="45700" anchor="t" anchorCtr="0">
            <a:normAutofit/>
          </a:bodyPr>
          <a:lstStyle/>
          <a:p>
            <a:pPr marL="609600" lvl="0" indent="-609600" rtl="0">
              <a:lnSpc>
                <a:spcPct val="90000"/>
              </a:lnSpc>
              <a:spcBef>
                <a:spcPts val="0"/>
              </a:spcBef>
              <a:spcAft>
                <a:spcPts val="0"/>
              </a:spcAft>
              <a:buSzPts val="2240"/>
              <a:buNone/>
            </a:pPr>
            <a:r>
              <a:rPr lang="en-US" sz="3200" b="1" i="0" u="none" dirty="0">
                <a:solidFill>
                  <a:srgbClr val="92D050"/>
                </a:solidFill>
                <a:latin typeface="Garamond"/>
                <a:ea typeface="Garamond"/>
                <a:cs typeface="Garamond"/>
                <a:sym typeface="Garamond"/>
              </a:rPr>
              <a:t>Operating </a:t>
            </a:r>
            <a:r>
              <a:rPr lang="en-US" sz="3200" b="1" dirty="0">
                <a:solidFill>
                  <a:srgbClr val="92D050"/>
                </a:solidFill>
                <a:latin typeface="Garamond"/>
                <a:ea typeface="Garamond"/>
                <a:cs typeface="Garamond"/>
                <a:sym typeface="Garamond"/>
              </a:rPr>
              <a:t>P</a:t>
            </a:r>
            <a:r>
              <a:rPr lang="en-US" sz="3200" b="1" i="0" u="none" dirty="0">
                <a:solidFill>
                  <a:srgbClr val="92D050"/>
                </a:solidFill>
                <a:latin typeface="Garamond"/>
                <a:ea typeface="Garamond"/>
                <a:cs typeface="Garamond"/>
                <a:sym typeface="Garamond"/>
              </a:rPr>
              <a:t>rinciples</a:t>
            </a:r>
          </a:p>
          <a:p>
            <a:pPr marL="609600" lvl="0" indent="-609600" algn="l" rtl="0">
              <a:lnSpc>
                <a:spcPct val="90000"/>
              </a:lnSpc>
              <a:spcBef>
                <a:spcPts val="0"/>
              </a:spcBef>
              <a:spcAft>
                <a:spcPts val="0"/>
              </a:spcAft>
              <a:buSzPts val="2240"/>
              <a:buNone/>
            </a:pPr>
            <a:endParaRPr dirty="0"/>
          </a:p>
          <a:p>
            <a:pPr marL="609600" lvl="0" indent="-609600" algn="l" rtl="0">
              <a:lnSpc>
                <a:spcPct val="90000"/>
              </a:lnSpc>
              <a:spcBef>
                <a:spcPts val="1000"/>
              </a:spcBef>
              <a:spcAft>
                <a:spcPts val="0"/>
              </a:spcAft>
              <a:buSzPts val="800"/>
              <a:buNone/>
            </a:pPr>
            <a:endParaRPr sz="1000" b="1" i="0" u="none" dirty="0">
              <a:solidFill>
                <a:srgbClr val="404040"/>
              </a:solidFill>
              <a:latin typeface="Garamond"/>
              <a:ea typeface="Garamond"/>
              <a:cs typeface="Garamond"/>
              <a:sym typeface="Garamond"/>
            </a:endParaRPr>
          </a:p>
          <a:p>
            <a:pPr marL="609600" lvl="0" indent="-609600" algn="l" rtl="0">
              <a:lnSpc>
                <a:spcPct val="90000"/>
              </a:lnSpc>
              <a:spcBef>
                <a:spcPts val="1000"/>
              </a:spcBef>
              <a:spcAft>
                <a:spcPts val="0"/>
              </a:spcAft>
              <a:buSzPts val="1600"/>
              <a:buNone/>
            </a:pPr>
            <a:r>
              <a:rPr lang="en-US" sz="2400" b="1" i="0" u="sng" dirty="0">
                <a:solidFill>
                  <a:srgbClr val="404040"/>
                </a:solidFill>
                <a:latin typeface="Garamond" panose="02020404030301010803" pitchFamily="18" charset="0"/>
                <a:ea typeface="Garamond"/>
                <a:cs typeface="Garamond"/>
                <a:sym typeface="Garamond"/>
              </a:rPr>
              <a:t>1990 Ryan White CARE Act</a:t>
            </a:r>
            <a:endParaRPr lang="en-US" sz="2400" b="1" i="1" u="sng" dirty="0">
              <a:latin typeface="Garamond" panose="02020404030301010803" pitchFamily="18" charset="0"/>
              <a:ea typeface="Garamond"/>
              <a:cs typeface="Garamond"/>
              <a:sym typeface="Garamond"/>
            </a:endParaRPr>
          </a:p>
          <a:p>
            <a:pPr marL="609600" indent="-609600">
              <a:lnSpc>
                <a:spcPct val="90000"/>
              </a:lnSpc>
              <a:buSzPts val="1600"/>
              <a:buNone/>
            </a:pPr>
            <a:r>
              <a:rPr lang="en-US" sz="2000" b="0" i="0" u="none" dirty="0">
                <a:solidFill>
                  <a:srgbClr val="404040"/>
                </a:solidFill>
                <a:latin typeface="Garamond" panose="02020404030301010803" pitchFamily="18" charset="0"/>
                <a:ea typeface="Garamond"/>
                <a:cs typeface="Garamond"/>
                <a:sym typeface="Garamond"/>
              </a:rPr>
              <a:t>	Ryan White Funding is intended to address the </a:t>
            </a:r>
            <a:r>
              <a:rPr lang="en-US" sz="2000" b="1" i="1" u="sng" dirty="0">
                <a:solidFill>
                  <a:srgbClr val="404040"/>
                </a:solidFill>
                <a:latin typeface="Garamond" panose="02020404030301010803" pitchFamily="18" charset="0"/>
                <a:ea typeface="Garamond"/>
                <a:cs typeface="Garamond"/>
                <a:sym typeface="Garamond"/>
              </a:rPr>
              <a:t>emergency needs </a:t>
            </a:r>
            <a:r>
              <a:rPr lang="en-US" sz="2000" b="0" i="0" u="none" dirty="0">
                <a:solidFill>
                  <a:srgbClr val="404040"/>
                </a:solidFill>
                <a:latin typeface="Garamond" panose="02020404030301010803" pitchFamily="18" charset="0"/>
                <a:ea typeface="Garamond"/>
                <a:cs typeface="Garamond"/>
                <a:sym typeface="Garamond"/>
              </a:rPr>
              <a:t> of people living with HIV, and must be the funding of last resort. </a:t>
            </a:r>
            <a:r>
              <a:rPr lang="en-US" sz="2000" b="1" i="0" u="none" dirty="0">
                <a:solidFill>
                  <a:srgbClr val="404040"/>
                </a:solidFill>
                <a:latin typeface="Garamond" panose="02020404030301010803" pitchFamily="18" charset="0"/>
                <a:ea typeface="Garamond"/>
                <a:cs typeface="Garamond"/>
                <a:sym typeface="Garamond"/>
              </a:rPr>
              <a:t>This is not an entitlement. It is not meant for ongoing financial issues.</a:t>
            </a:r>
            <a:endParaRPr sz="2000" dirty="0">
              <a:latin typeface="Garamond" panose="02020404030301010803" pitchFamily="18" charset="0"/>
            </a:endParaRPr>
          </a:p>
          <a:p>
            <a:pPr marL="609600" lvl="0" indent="-609600" algn="l" rtl="0">
              <a:lnSpc>
                <a:spcPct val="90000"/>
              </a:lnSpc>
              <a:spcBef>
                <a:spcPts val="1000"/>
              </a:spcBef>
              <a:spcAft>
                <a:spcPts val="0"/>
              </a:spcAft>
              <a:buSzPts val="2240"/>
              <a:buNone/>
            </a:pPr>
            <a:endParaRPr lang="en-US" sz="2800" b="0" i="0" u="none" dirty="0">
              <a:solidFill>
                <a:srgbClr val="404040"/>
              </a:solidFill>
              <a:latin typeface="Garamond" panose="02020404030301010803" pitchFamily="18" charset="0"/>
              <a:ea typeface="Garamond"/>
              <a:cs typeface="Garamond"/>
              <a:sym typeface="Garamond"/>
            </a:endParaRPr>
          </a:p>
          <a:p>
            <a:pPr marL="609600" lvl="0" indent="-609600" algn="l" rtl="0">
              <a:lnSpc>
                <a:spcPct val="90000"/>
              </a:lnSpc>
              <a:spcBef>
                <a:spcPts val="1000"/>
              </a:spcBef>
              <a:spcAft>
                <a:spcPts val="0"/>
              </a:spcAft>
              <a:buSzPts val="2240"/>
              <a:buNone/>
            </a:pPr>
            <a:endParaRPr sz="2800" b="0" i="0" u="none" dirty="0">
              <a:solidFill>
                <a:srgbClr val="404040"/>
              </a:solidFill>
              <a:latin typeface="Garamond" panose="02020404030301010803" pitchFamily="18" charset="0"/>
              <a:ea typeface="Garamond"/>
              <a:cs typeface="Garamond"/>
              <a:sym typeface="Garamond"/>
            </a:endParaRPr>
          </a:p>
          <a:p>
            <a:pPr marL="609600" lvl="0" indent="-609600" algn="ctr" rtl="0">
              <a:lnSpc>
                <a:spcPct val="90000"/>
              </a:lnSpc>
              <a:spcBef>
                <a:spcPts val="1000"/>
              </a:spcBef>
              <a:spcAft>
                <a:spcPts val="0"/>
              </a:spcAft>
              <a:buSzPts val="1920"/>
              <a:buNone/>
            </a:pPr>
            <a:r>
              <a:rPr lang="en-US" sz="2000" i="0" u="none" dirty="0">
                <a:solidFill>
                  <a:srgbClr val="404040"/>
                </a:solidFill>
                <a:latin typeface="Garamond" panose="02020404030301010803" pitchFamily="18" charset="0"/>
                <a:ea typeface="Garamond"/>
                <a:cs typeface="Garamond"/>
                <a:sym typeface="Garamond"/>
              </a:rPr>
              <a:t>Written </a:t>
            </a:r>
            <a:r>
              <a:rPr lang="en-US" sz="2000" i="0" u="sng" dirty="0">
                <a:solidFill>
                  <a:srgbClr val="404040"/>
                </a:solidFill>
                <a:latin typeface="Garamond" panose="02020404030301010803" pitchFamily="18" charset="0"/>
                <a:ea typeface="Garamond"/>
                <a:cs typeface="Garamond"/>
                <a:sym typeface="Garamond"/>
              </a:rPr>
              <a:t>documentation </a:t>
            </a:r>
            <a:r>
              <a:rPr lang="en-US" sz="2000" i="0" u="none" dirty="0">
                <a:solidFill>
                  <a:srgbClr val="404040"/>
                </a:solidFill>
                <a:latin typeface="Garamond" panose="02020404030301010803" pitchFamily="18" charset="0"/>
                <a:ea typeface="Garamond"/>
                <a:cs typeface="Garamond"/>
                <a:sym typeface="Garamond"/>
              </a:rPr>
              <a:t>concerning the reason for requests is required per HRSA and the City of Hartford.</a:t>
            </a:r>
            <a:endParaRPr sz="1600" dirty="0">
              <a:latin typeface="Garamond" panose="02020404030301010803" pitchFamily="18" charset="0"/>
            </a:endParaRPr>
          </a:p>
        </p:txBody>
      </p:sp>
      <p:sp>
        <p:nvSpPr>
          <p:cNvPr id="221" name="Google Shape;221;p3"/>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3</a:t>
            </a:fld>
            <a:endParaRPr/>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4"/>
          <p:cNvSpPr txBox="1">
            <a:spLocks noGrp="1"/>
          </p:cNvSpPr>
          <p:nvPr>
            <p:ph type="body" idx="1"/>
          </p:nvPr>
        </p:nvSpPr>
        <p:spPr>
          <a:xfrm>
            <a:off x="157163" y="450851"/>
            <a:ext cx="7200900" cy="640715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920"/>
              <a:buNone/>
            </a:pPr>
            <a:r>
              <a:rPr lang="en-US" sz="2400" b="1" i="0" u="sng" dirty="0">
                <a:solidFill>
                  <a:srgbClr val="404040"/>
                </a:solidFill>
                <a:latin typeface="Garamond"/>
                <a:ea typeface="Garamond"/>
                <a:cs typeface="Garamond"/>
                <a:sym typeface="Garamond"/>
              </a:rPr>
              <a:t>Medical Case Manager Partnership</a:t>
            </a:r>
            <a:endParaRPr u="sng" dirty="0"/>
          </a:p>
          <a:p>
            <a:pPr marL="0" lvl="0" indent="0" rtl="0">
              <a:lnSpc>
                <a:spcPct val="100000"/>
              </a:lnSpc>
              <a:spcBef>
                <a:spcPts val="1000"/>
              </a:spcBef>
              <a:spcAft>
                <a:spcPts val="0"/>
              </a:spcAft>
              <a:buClr>
                <a:schemeClr val="accent1"/>
              </a:buClr>
              <a:buSzPts val="1600"/>
              <a:buNone/>
            </a:pPr>
            <a:r>
              <a:rPr lang="en-US" b="0" i="0" u="none" dirty="0">
                <a:solidFill>
                  <a:srgbClr val="404040"/>
                </a:solidFill>
                <a:latin typeface="Garamond" panose="02020404030301010803" pitchFamily="18" charset="0"/>
                <a:ea typeface="Garamond"/>
                <a:cs typeface="Adobe Devanagari" panose="02040503050201020203" pitchFamily="18" charset="0"/>
                <a:sym typeface="Garamond"/>
              </a:rPr>
              <a:t>MCM are crucial to the success of the CAF/HAF Program. It is important for MCM to maintain ongoing communication with ACT, as well as </a:t>
            </a:r>
            <a:r>
              <a:rPr lang="en-US" dirty="0">
                <a:latin typeface="Garamond" panose="02020404030301010803" pitchFamily="18" charset="0"/>
                <a:ea typeface="Garamond"/>
                <a:cs typeface="Adobe Devanagari" panose="02040503050201020203" pitchFamily="18" charset="0"/>
                <a:sym typeface="Garamond"/>
              </a:rPr>
              <a:t>other </a:t>
            </a:r>
            <a:r>
              <a:rPr lang="en-US" b="0" i="0" u="none" dirty="0">
                <a:solidFill>
                  <a:srgbClr val="404040"/>
                </a:solidFill>
                <a:latin typeface="Garamond" panose="02020404030301010803" pitchFamily="18" charset="0"/>
                <a:ea typeface="Garamond"/>
                <a:cs typeface="Adobe Devanagari" panose="02040503050201020203" pitchFamily="18" charset="0"/>
                <a:sym typeface="Garamond"/>
              </a:rPr>
              <a:t>Ryan White agencies/healthcare providers. </a:t>
            </a:r>
          </a:p>
          <a:p>
            <a:pPr marL="0" lvl="0" indent="0" rtl="0">
              <a:lnSpc>
                <a:spcPct val="100000"/>
              </a:lnSpc>
              <a:spcBef>
                <a:spcPts val="1000"/>
              </a:spcBef>
              <a:spcAft>
                <a:spcPts val="0"/>
              </a:spcAft>
              <a:buClr>
                <a:schemeClr val="accent1"/>
              </a:buClr>
              <a:buSzPts val="1600"/>
              <a:buNone/>
            </a:pPr>
            <a:endParaRPr lang="en-US" sz="1050" b="0" i="0" u="none" dirty="0">
              <a:solidFill>
                <a:srgbClr val="404040"/>
              </a:solidFill>
              <a:latin typeface="Garamond" panose="02020404030301010803" pitchFamily="18" charset="0"/>
              <a:ea typeface="Garamond"/>
              <a:cs typeface="Adobe Devanagari" panose="02040503050201020203" pitchFamily="18" charset="0"/>
              <a:sym typeface="Garamond"/>
            </a:endParaRPr>
          </a:p>
          <a:p>
            <a:pPr marL="0" lvl="0" indent="0" rtl="0">
              <a:lnSpc>
                <a:spcPct val="100000"/>
              </a:lnSpc>
              <a:spcBef>
                <a:spcPts val="1000"/>
              </a:spcBef>
              <a:spcAft>
                <a:spcPts val="0"/>
              </a:spcAft>
              <a:buClr>
                <a:schemeClr val="accent1"/>
              </a:buClr>
              <a:buSzPts val="1600"/>
              <a:buNone/>
            </a:pPr>
            <a:endParaRPr sz="100" dirty="0">
              <a:latin typeface="Adobe Devanagari" panose="02040503050201020203" pitchFamily="18" charset="0"/>
              <a:cs typeface="Adobe Devanagari" panose="02040503050201020203" pitchFamily="18" charset="0"/>
            </a:endParaRPr>
          </a:p>
          <a:p>
            <a:pPr marL="698500" lvl="1" indent="-342900">
              <a:buSzPts val="1600"/>
              <a:buFont typeface="Arial" panose="020B0604020202020204" pitchFamily="34" charset="0"/>
              <a:buChar char="•"/>
            </a:pPr>
            <a:r>
              <a:rPr lang="en-US" sz="2000" b="0" i="0" u="none" dirty="0">
                <a:solidFill>
                  <a:srgbClr val="404040"/>
                </a:solidFill>
                <a:latin typeface="Garamond"/>
                <a:ea typeface="Garamond"/>
                <a:cs typeface="Garamond"/>
                <a:sym typeface="Garamond"/>
              </a:rPr>
              <a:t>MCM should provide budgeting assistance to ensure client self-sufficiency and success.</a:t>
            </a:r>
          </a:p>
          <a:p>
            <a:pPr marL="698500" lvl="1" indent="-342900">
              <a:buSzPts val="1600"/>
              <a:buFont typeface="Arial" panose="020B0604020202020204" pitchFamily="34" charset="0"/>
              <a:buChar char="•"/>
            </a:pPr>
            <a:r>
              <a:rPr lang="en-US" sz="2000" i="0" u="none" dirty="0">
                <a:solidFill>
                  <a:srgbClr val="404040"/>
                </a:solidFill>
                <a:latin typeface="Garamond"/>
                <a:ea typeface="Garamond"/>
                <a:cs typeface="Garamond"/>
                <a:sym typeface="Garamond"/>
              </a:rPr>
              <a:t>MCM role is to help clients access suitable entitlement programs, subsidized and affordable housing programs, utility assistance, and food assistance.</a:t>
            </a:r>
            <a:endParaRPr sz="2000" i="0" u="none" dirty="0">
              <a:solidFill>
                <a:srgbClr val="404040"/>
              </a:solidFill>
              <a:latin typeface="Garamond"/>
              <a:ea typeface="Garamond"/>
              <a:cs typeface="Garamond"/>
              <a:sym typeface="Garamond"/>
            </a:endParaRPr>
          </a:p>
          <a:p>
            <a:pPr marL="698500" lvl="1" indent="-342900">
              <a:buSzPts val="1600"/>
              <a:buFont typeface="Arial" panose="020B0604020202020204" pitchFamily="34" charset="0"/>
              <a:buChar char="•"/>
            </a:pPr>
            <a:r>
              <a:rPr lang="en-US" sz="2000" b="0" i="0" u="none" dirty="0">
                <a:solidFill>
                  <a:srgbClr val="404040"/>
                </a:solidFill>
                <a:latin typeface="Garamond"/>
                <a:ea typeface="Garamond"/>
                <a:cs typeface="Garamond"/>
                <a:sym typeface="Garamond"/>
              </a:rPr>
              <a:t>Complete and accurate submission of client documentation will allow ACT to </a:t>
            </a:r>
            <a:r>
              <a:rPr lang="en-US" sz="2000" dirty="0">
                <a:latin typeface="Garamond"/>
                <a:ea typeface="Garamond"/>
                <a:cs typeface="Garamond"/>
                <a:sym typeface="Garamond"/>
              </a:rPr>
              <a:t>administer assistance in a timely manner. </a:t>
            </a:r>
            <a:r>
              <a:rPr lang="en-US" sz="2000" b="0" i="0" u="none" dirty="0">
                <a:solidFill>
                  <a:srgbClr val="404040"/>
                </a:solidFill>
                <a:latin typeface="Garamond"/>
                <a:ea typeface="Garamond"/>
                <a:cs typeface="Garamond"/>
                <a:sym typeface="Garamond"/>
              </a:rPr>
              <a:t>The cover sheet/checklist serves as a tool to ensure completeness of applications.</a:t>
            </a:r>
          </a:p>
        </p:txBody>
      </p:sp>
      <p:sp>
        <p:nvSpPr>
          <p:cNvPr id="228" name="Google Shape;228;p4"/>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4</a:t>
            </a:fld>
            <a:endParaRPr/>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5"/>
          <p:cNvSpPr txBox="1">
            <a:spLocks noGrp="1"/>
          </p:cNvSpPr>
          <p:nvPr>
            <p:ph type="body" idx="1"/>
          </p:nvPr>
        </p:nvSpPr>
        <p:spPr>
          <a:xfrm>
            <a:off x="166688" y="697832"/>
            <a:ext cx="7319962" cy="5256880"/>
          </a:xfrm>
          <a:prstGeom prst="rect">
            <a:avLst/>
          </a:prstGeom>
          <a:noFill/>
          <a:ln>
            <a:noFill/>
          </a:ln>
        </p:spPr>
        <p:txBody>
          <a:bodyPr spcFirstLastPara="1" wrap="square" lIns="91425" tIns="45700" rIns="91425" bIns="45700" anchor="t" anchorCtr="0">
            <a:normAutofit/>
          </a:bodyPr>
          <a:lstStyle/>
          <a:p>
            <a:pPr marL="609600" lvl="0" indent="-609600" rtl="0">
              <a:lnSpc>
                <a:spcPct val="60000"/>
              </a:lnSpc>
              <a:spcBef>
                <a:spcPts val="0"/>
              </a:spcBef>
              <a:spcAft>
                <a:spcPts val="0"/>
              </a:spcAft>
              <a:buSzPts val="1520"/>
              <a:buNone/>
            </a:pPr>
            <a:r>
              <a:rPr lang="en-US" sz="3200" b="1" i="0" dirty="0">
                <a:solidFill>
                  <a:srgbClr val="92D050"/>
                </a:solidFill>
                <a:latin typeface="Garamond" panose="02020404030301010803" pitchFamily="18" charset="0"/>
                <a:ea typeface="Garamond"/>
                <a:cs typeface="Adobe Devanagari" panose="02040503050201020203" pitchFamily="18" charset="0"/>
                <a:sym typeface="Garamond"/>
              </a:rPr>
              <a:t>General Ryan White Eligibility</a:t>
            </a:r>
            <a:endParaRPr lang="en-US" sz="2400" u="sng" dirty="0">
              <a:latin typeface="Garamond" panose="02020404030301010803" pitchFamily="18" charset="0"/>
              <a:cs typeface="Adobe Devanagari" panose="02040503050201020203" pitchFamily="18" charset="0"/>
            </a:endParaRPr>
          </a:p>
          <a:p>
            <a:pPr marL="609600" lvl="0" indent="-609600" algn="l" rtl="0">
              <a:lnSpc>
                <a:spcPct val="60000"/>
              </a:lnSpc>
              <a:spcBef>
                <a:spcPts val="0"/>
              </a:spcBef>
              <a:spcAft>
                <a:spcPts val="0"/>
              </a:spcAft>
              <a:buSzPts val="1520"/>
              <a:buNone/>
            </a:pPr>
            <a:endParaRPr lang="en-US" sz="2400" u="sng" dirty="0">
              <a:latin typeface="Garamond" panose="02020404030301010803" pitchFamily="18" charset="0"/>
              <a:cs typeface="Adobe Devanagari" panose="02040503050201020203" pitchFamily="18" charset="0"/>
            </a:endParaRPr>
          </a:p>
          <a:p>
            <a:pPr marL="609600" lvl="0" indent="-609600" algn="l" rtl="0">
              <a:lnSpc>
                <a:spcPct val="60000"/>
              </a:lnSpc>
              <a:spcBef>
                <a:spcPts val="0"/>
              </a:spcBef>
              <a:spcAft>
                <a:spcPts val="0"/>
              </a:spcAft>
              <a:buSzPts val="1520"/>
              <a:buNone/>
            </a:pPr>
            <a:endParaRPr lang="en-US" sz="2400" u="sng" dirty="0">
              <a:latin typeface="Garamond" panose="02020404030301010803" pitchFamily="18" charset="0"/>
              <a:cs typeface="Adobe Devanagari" panose="02040503050201020203" pitchFamily="18" charset="0"/>
            </a:endParaRPr>
          </a:p>
          <a:p>
            <a:pPr marL="609600" lvl="0" indent="-609600" algn="l" rtl="0">
              <a:lnSpc>
                <a:spcPct val="60000"/>
              </a:lnSpc>
              <a:spcBef>
                <a:spcPts val="0"/>
              </a:spcBef>
              <a:spcAft>
                <a:spcPts val="0"/>
              </a:spcAft>
              <a:buSzPts val="1520"/>
              <a:buNone/>
            </a:pPr>
            <a:endParaRPr sz="2400" u="sng" dirty="0">
              <a:latin typeface="Garamond" panose="02020404030301010803" pitchFamily="18" charset="0"/>
              <a:cs typeface="Adobe Devanagari" panose="02040503050201020203" pitchFamily="18" charset="0"/>
            </a:endParaRPr>
          </a:p>
          <a:p>
            <a:pPr marL="342900" indent="-342900">
              <a:lnSpc>
                <a:spcPct val="80000"/>
              </a:lnSpc>
              <a:buSzPts val="1520"/>
              <a:buFont typeface="Arial" panose="020B0604020202020204" pitchFamily="34" charset="0"/>
              <a:buChar char="•"/>
            </a:pPr>
            <a:r>
              <a:rPr lang="en-US" sz="2300" b="1" i="0" u="none" dirty="0">
                <a:solidFill>
                  <a:srgbClr val="404040"/>
                </a:solidFill>
                <a:latin typeface="Garamond" panose="02020404030301010803" pitchFamily="18" charset="0"/>
                <a:ea typeface="Garamond"/>
                <a:cs typeface="Adobe Devanagari" panose="02040503050201020203" pitchFamily="18" charset="0"/>
                <a:sym typeface="Garamond"/>
              </a:rPr>
              <a:t>RW Part A/Hartford TGA </a:t>
            </a:r>
            <a:r>
              <a:rPr lang="en-US" sz="2300" b="0" i="0" u="none" dirty="0">
                <a:solidFill>
                  <a:srgbClr val="404040"/>
                </a:solidFill>
                <a:latin typeface="Garamond" panose="02020404030301010803" pitchFamily="18" charset="0"/>
                <a:ea typeface="Garamond"/>
                <a:cs typeface="Adobe Devanagari" panose="02040503050201020203" pitchFamily="18" charset="0"/>
                <a:sym typeface="Garamond"/>
              </a:rPr>
              <a:t>– Client’s must be a resident(s) of the Greater Hartford Transitional Grant Area (TGA) –</a:t>
            </a:r>
            <a:r>
              <a:rPr lang="en-US" sz="2300" b="1" i="0" u="none" dirty="0">
                <a:solidFill>
                  <a:srgbClr val="404040"/>
                </a:solidFill>
                <a:latin typeface="Garamond" panose="02020404030301010803" pitchFamily="18" charset="0"/>
                <a:ea typeface="Garamond"/>
                <a:cs typeface="Adobe Devanagari" panose="02040503050201020203" pitchFamily="18" charset="0"/>
                <a:sym typeface="Garamond"/>
              </a:rPr>
              <a:t> </a:t>
            </a:r>
            <a:r>
              <a:rPr lang="en-US" sz="2300" b="0" i="1" u="none" dirty="0">
                <a:solidFill>
                  <a:srgbClr val="404040"/>
                </a:solidFill>
                <a:latin typeface="Garamond" panose="02020404030301010803" pitchFamily="18" charset="0"/>
                <a:ea typeface="Garamond"/>
                <a:cs typeface="Adobe Devanagari" panose="02040503050201020203" pitchFamily="18" charset="0"/>
                <a:sym typeface="Garamond"/>
              </a:rPr>
              <a:t>Hartford, Middlesex and Tolland Counties.</a:t>
            </a:r>
            <a:endParaRPr sz="2300" i="1" dirty="0">
              <a:latin typeface="Garamond" panose="02020404030301010803" pitchFamily="18" charset="0"/>
              <a:cs typeface="Adobe Devanagari" panose="02040503050201020203" pitchFamily="18" charset="0"/>
            </a:endParaRPr>
          </a:p>
          <a:p>
            <a:pPr marL="342900" indent="-342900">
              <a:lnSpc>
                <a:spcPct val="80000"/>
              </a:lnSpc>
              <a:buSzPts val="1520"/>
              <a:buFont typeface="Arial" panose="020B0604020202020204" pitchFamily="34" charset="0"/>
              <a:buChar char="•"/>
            </a:pPr>
            <a:r>
              <a:rPr lang="en-US" sz="2300" b="1" i="0" u="none" dirty="0">
                <a:solidFill>
                  <a:srgbClr val="404040"/>
                </a:solidFill>
                <a:latin typeface="Garamond" panose="02020404030301010803" pitchFamily="18" charset="0"/>
                <a:ea typeface="Garamond"/>
                <a:cs typeface="Adobe Devanagari" panose="02040503050201020203" pitchFamily="18" charset="0"/>
                <a:sym typeface="Garamond"/>
              </a:rPr>
              <a:t>RW Part B </a:t>
            </a:r>
            <a:r>
              <a:rPr lang="en-US" sz="2300" b="0" i="0" u="none" dirty="0">
                <a:solidFill>
                  <a:srgbClr val="404040"/>
                </a:solidFill>
                <a:latin typeface="Garamond" panose="02020404030301010803" pitchFamily="18" charset="0"/>
                <a:ea typeface="Garamond"/>
                <a:cs typeface="Adobe Devanagari" panose="02040503050201020203" pitchFamily="18" charset="0"/>
                <a:sym typeface="Garamond"/>
              </a:rPr>
              <a:t>– </a:t>
            </a:r>
            <a:r>
              <a:rPr lang="en-US" sz="2300" dirty="0">
                <a:latin typeface="Garamond" panose="02020404030301010803" pitchFamily="18" charset="0"/>
                <a:ea typeface="Garamond"/>
                <a:cs typeface="Adobe Devanagari" panose="02040503050201020203" pitchFamily="18" charset="0"/>
                <a:sym typeface="Garamond"/>
              </a:rPr>
              <a:t>Funding </a:t>
            </a:r>
            <a:r>
              <a:rPr lang="en-US" sz="2300" b="0" i="0" u="none" dirty="0">
                <a:solidFill>
                  <a:srgbClr val="404040"/>
                </a:solidFill>
                <a:latin typeface="Garamond" panose="02020404030301010803" pitchFamily="18" charset="0"/>
                <a:ea typeface="Garamond"/>
                <a:cs typeface="Adobe Devanagari" panose="02040503050201020203" pitchFamily="18" charset="0"/>
                <a:sym typeface="Garamond"/>
              </a:rPr>
              <a:t>prioritizes Tolland Counties, but serves </a:t>
            </a:r>
            <a:r>
              <a:rPr lang="en-US" sz="2300" b="0" i="1" u="none" dirty="0">
                <a:solidFill>
                  <a:srgbClr val="404040"/>
                </a:solidFill>
                <a:latin typeface="Garamond" panose="02020404030301010803" pitchFamily="18" charset="0"/>
                <a:ea typeface="Garamond"/>
                <a:cs typeface="Adobe Devanagari" panose="02040503050201020203" pitchFamily="18" charset="0"/>
                <a:sym typeface="Garamond"/>
              </a:rPr>
              <a:t>client’s statewide.</a:t>
            </a:r>
            <a:r>
              <a:rPr lang="en-US" sz="2300" i="1" dirty="0">
                <a:latin typeface="Garamond" panose="02020404030301010803" pitchFamily="18" charset="0"/>
                <a:ea typeface="Garamond"/>
                <a:cs typeface="Adobe Devanagari" panose="02040503050201020203" pitchFamily="18" charset="0"/>
                <a:sym typeface="Garamond"/>
              </a:rPr>
              <a:t> </a:t>
            </a:r>
          </a:p>
          <a:p>
            <a:pPr marL="342900" indent="-342900">
              <a:lnSpc>
                <a:spcPct val="80000"/>
              </a:lnSpc>
              <a:buSzPts val="1520"/>
              <a:buFont typeface="Arial" panose="020B0604020202020204" pitchFamily="34" charset="0"/>
              <a:buChar char="•"/>
            </a:pPr>
            <a:r>
              <a:rPr lang="en-US" sz="2300" dirty="0">
                <a:latin typeface="Garamond" panose="02020404030301010803" pitchFamily="18" charset="0"/>
                <a:ea typeface="Garamond"/>
                <a:cs typeface="Adobe Devanagari" panose="02040503050201020203" pitchFamily="18" charset="0"/>
                <a:sym typeface="Garamond"/>
              </a:rPr>
              <a:t>In cases where the client is affected rather than infected, the service(s) must be intended to provide direct benefit for the infected individual (s).</a:t>
            </a:r>
            <a:endParaRPr lang="en-US" sz="2300" dirty="0">
              <a:latin typeface="Garamond" panose="02020404030301010803" pitchFamily="18" charset="0"/>
              <a:cs typeface="Adobe Devanagari" panose="02040503050201020203" pitchFamily="18" charset="0"/>
            </a:endParaRPr>
          </a:p>
          <a:p>
            <a:pPr marL="342900" indent="-342900">
              <a:lnSpc>
                <a:spcPct val="80000"/>
              </a:lnSpc>
              <a:buSzPts val="1520"/>
            </a:pPr>
            <a:endParaRPr dirty="0"/>
          </a:p>
        </p:txBody>
      </p:sp>
      <p:sp>
        <p:nvSpPr>
          <p:cNvPr id="236" name="Google Shape;236;p5"/>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5</a:t>
            </a:fld>
            <a:endParaRPr/>
          </a:p>
        </p:txBody>
      </p:sp>
    </p:spTree>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6"/>
          <p:cNvSpPr txBox="1">
            <a:spLocks noGrp="1"/>
          </p:cNvSpPr>
          <p:nvPr>
            <p:ph type="body" idx="1"/>
          </p:nvPr>
        </p:nvSpPr>
        <p:spPr>
          <a:xfrm>
            <a:off x="139549" y="657226"/>
            <a:ext cx="7432828" cy="5749924"/>
          </a:xfrm>
          <a:prstGeom prst="rect">
            <a:avLst/>
          </a:prstGeom>
          <a:noFill/>
          <a:ln>
            <a:noFill/>
          </a:ln>
        </p:spPr>
        <p:txBody>
          <a:bodyPr spcFirstLastPara="1" wrap="square" lIns="91425" tIns="45700" rIns="91425" bIns="45700" anchor="t" anchorCtr="0">
            <a:noAutofit/>
          </a:bodyPr>
          <a:lstStyle/>
          <a:p>
            <a:pPr marL="0" lvl="0" indent="0" rtl="0">
              <a:lnSpc>
                <a:spcPct val="100000"/>
              </a:lnSpc>
              <a:spcBef>
                <a:spcPts val="0"/>
              </a:spcBef>
              <a:spcAft>
                <a:spcPts val="0"/>
              </a:spcAft>
              <a:buSzPts val="1440"/>
              <a:buNone/>
            </a:pPr>
            <a:r>
              <a:rPr lang="en-US" sz="2800" b="1" i="0" dirty="0">
                <a:solidFill>
                  <a:srgbClr val="92D050"/>
                </a:solidFill>
                <a:latin typeface="Garamond" panose="02020404030301010803" pitchFamily="18" charset="0"/>
                <a:ea typeface="Garamond"/>
                <a:cs typeface="Garamond"/>
                <a:sym typeface="Garamond"/>
              </a:rPr>
              <a:t>Client Eligibility &amp; Intake Requirements</a:t>
            </a:r>
          </a:p>
          <a:p>
            <a:pPr marL="0" lvl="0" indent="0" algn="ctr" rtl="0">
              <a:lnSpc>
                <a:spcPct val="100000"/>
              </a:lnSpc>
              <a:spcBef>
                <a:spcPts val="0"/>
              </a:spcBef>
              <a:spcAft>
                <a:spcPts val="0"/>
              </a:spcAft>
              <a:buSzPts val="1440"/>
              <a:buNone/>
            </a:pPr>
            <a:endParaRPr b="0" i="0" u="none" dirty="0">
              <a:solidFill>
                <a:srgbClr val="404040"/>
              </a:solidFill>
              <a:latin typeface="Garamond" panose="02020404030301010803" pitchFamily="18" charset="0"/>
              <a:ea typeface="Garamond"/>
              <a:cs typeface="Garamond"/>
              <a:sym typeface="Garamond"/>
            </a:endParaRPr>
          </a:p>
          <a:p>
            <a:pPr marL="184150" lvl="0" indent="-285750" algn="l" rtl="0">
              <a:lnSpc>
                <a:spcPct val="100000"/>
              </a:lnSpc>
              <a:spcBef>
                <a:spcPts val="1000"/>
              </a:spcBef>
              <a:spcAft>
                <a:spcPts val="0"/>
              </a:spcAft>
              <a:buClr>
                <a:schemeClr val="accent1"/>
              </a:buClr>
              <a:buSzPts val="1600"/>
              <a:buFont typeface="Arial" panose="020B0604020202020204" pitchFamily="34" charset="0"/>
              <a:buChar char="•"/>
            </a:pPr>
            <a:r>
              <a:rPr lang="en-US" b="1" i="0" u="none" dirty="0">
                <a:solidFill>
                  <a:srgbClr val="404040"/>
                </a:solidFill>
                <a:latin typeface="Garamond" panose="02020404030301010803" pitchFamily="18" charset="0"/>
                <a:ea typeface="Garamond"/>
                <a:cs typeface="Garamond"/>
                <a:sym typeface="Garamond"/>
              </a:rPr>
              <a:t>Release of Information to ACT/ RW Network </a:t>
            </a:r>
            <a:r>
              <a:rPr lang="en-US" i="0" u="none" dirty="0">
                <a:solidFill>
                  <a:srgbClr val="404040"/>
                </a:solidFill>
                <a:latin typeface="Garamond" panose="02020404030301010803" pitchFamily="18" charset="0"/>
                <a:ea typeface="Garamond"/>
                <a:cs typeface="Garamond"/>
                <a:sym typeface="Garamond"/>
              </a:rPr>
              <a:t>updated every 18 months</a:t>
            </a:r>
            <a:endParaRPr lang="en-US" b="1" i="0" u="none" dirty="0">
              <a:solidFill>
                <a:srgbClr val="404040"/>
              </a:solidFill>
              <a:latin typeface="Garamond" panose="02020404030301010803" pitchFamily="18" charset="0"/>
              <a:ea typeface="Garamond"/>
              <a:cs typeface="Garamond"/>
              <a:sym typeface="Garamond"/>
            </a:endParaRPr>
          </a:p>
          <a:p>
            <a:pPr marL="184150" indent="-285750">
              <a:buSzPts val="1600"/>
              <a:buFont typeface="Arial" panose="020B0604020202020204" pitchFamily="34" charset="0"/>
              <a:buChar char="•"/>
            </a:pPr>
            <a:r>
              <a:rPr lang="en-US" b="1" i="0" u="none" dirty="0">
                <a:solidFill>
                  <a:srgbClr val="404040"/>
                </a:solidFill>
                <a:latin typeface="Garamond" panose="02020404030301010803" pitchFamily="18" charset="0"/>
                <a:ea typeface="Garamond"/>
                <a:cs typeface="Garamond"/>
                <a:sym typeface="Garamond"/>
              </a:rPr>
              <a:t>Ryan White Consent </a:t>
            </a:r>
            <a:r>
              <a:rPr lang="en-US" b="1" dirty="0">
                <a:latin typeface="Garamond" panose="02020404030301010803" pitchFamily="18" charset="0"/>
                <a:ea typeface="Garamond"/>
                <a:cs typeface="Garamond"/>
                <a:sym typeface="Garamond"/>
              </a:rPr>
              <a:t>Form </a:t>
            </a:r>
            <a:r>
              <a:rPr lang="en-US" dirty="0">
                <a:latin typeface="Garamond" panose="02020404030301010803" pitchFamily="18" charset="0"/>
                <a:ea typeface="Garamond"/>
                <a:cs typeface="Garamond"/>
                <a:sym typeface="Garamond"/>
              </a:rPr>
              <a:t>updated every 18 months </a:t>
            </a:r>
          </a:p>
          <a:p>
            <a:pPr marL="184150" lvl="0" indent="-285750" algn="l" rtl="0">
              <a:lnSpc>
                <a:spcPct val="100000"/>
              </a:lnSpc>
              <a:spcBef>
                <a:spcPts val="1000"/>
              </a:spcBef>
              <a:spcAft>
                <a:spcPts val="0"/>
              </a:spcAft>
              <a:buClr>
                <a:schemeClr val="accent1"/>
              </a:buClr>
              <a:buSzPts val="1600"/>
              <a:buFont typeface="Arial" panose="020B0604020202020204" pitchFamily="34" charset="0"/>
              <a:buChar char="•"/>
            </a:pPr>
            <a:r>
              <a:rPr lang="en-US" b="1" i="0" u="none" dirty="0">
                <a:solidFill>
                  <a:srgbClr val="404040"/>
                </a:solidFill>
                <a:latin typeface="Garamond" panose="02020404030301010803" pitchFamily="18" charset="0"/>
                <a:ea typeface="Garamond"/>
                <a:cs typeface="Garamond"/>
                <a:sym typeface="Garamond"/>
              </a:rPr>
              <a:t>ACT </a:t>
            </a:r>
            <a:r>
              <a:rPr lang="en-US" b="1" i="0" u="none" dirty="0" err="1">
                <a:solidFill>
                  <a:srgbClr val="404040"/>
                </a:solidFill>
                <a:latin typeface="Garamond" panose="02020404030301010803" pitchFamily="18" charset="0"/>
                <a:ea typeface="Garamond"/>
                <a:cs typeface="Garamond"/>
                <a:sym typeface="Garamond"/>
              </a:rPr>
              <a:t>CAREWare</a:t>
            </a:r>
            <a:r>
              <a:rPr lang="en-US" b="1" i="0" u="none" dirty="0">
                <a:solidFill>
                  <a:srgbClr val="404040"/>
                </a:solidFill>
                <a:latin typeface="Garamond" panose="02020404030301010803" pitchFamily="18" charset="0"/>
                <a:ea typeface="Garamond"/>
                <a:cs typeface="Garamond"/>
                <a:sym typeface="Garamond"/>
              </a:rPr>
              <a:t> Consent</a:t>
            </a:r>
            <a:r>
              <a:rPr lang="en-US" b="1" dirty="0">
                <a:latin typeface="Garamond" panose="02020404030301010803" pitchFamily="18" charset="0"/>
                <a:ea typeface="Garamond"/>
                <a:cs typeface="Garamond"/>
                <a:sym typeface="Garamond"/>
              </a:rPr>
              <a:t> </a:t>
            </a:r>
            <a:r>
              <a:rPr lang="en-US" dirty="0">
                <a:latin typeface="Garamond" panose="02020404030301010803" pitchFamily="18" charset="0"/>
                <a:ea typeface="Garamond"/>
                <a:cs typeface="Garamond"/>
                <a:sym typeface="Garamond"/>
              </a:rPr>
              <a:t>form</a:t>
            </a:r>
            <a:r>
              <a:rPr lang="en-US" i="0" u="none" dirty="0">
                <a:solidFill>
                  <a:srgbClr val="404040"/>
                </a:solidFill>
                <a:latin typeface="Garamond" panose="02020404030301010803" pitchFamily="18" charset="0"/>
                <a:ea typeface="Garamond"/>
                <a:cs typeface="Garamond"/>
                <a:sym typeface="Garamond"/>
              </a:rPr>
              <a:t> updated every 18 months </a:t>
            </a:r>
            <a:endParaRPr i="0" u="none" dirty="0">
              <a:solidFill>
                <a:srgbClr val="404040"/>
              </a:solidFill>
              <a:latin typeface="Garamond" panose="02020404030301010803" pitchFamily="18" charset="0"/>
              <a:ea typeface="Garamond"/>
              <a:cs typeface="Garamond"/>
              <a:sym typeface="Garamond"/>
            </a:endParaRPr>
          </a:p>
          <a:p>
            <a:pPr marL="184150" lvl="0" indent="-285750" algn="l" rtl="0">
              <a:lnSpc>
                <a:spcPct val="100000"/>
              </a:lnSpc>
              <a:spcBef>
                <a:spcPts val="1000"/>
              </a:spcBef>
              <a:spcAft>
                <a:spcPts val="0"/>
              </a:spcAft>
              <a:buClr>
                <a:schemeClr val="accent1"/>
              </a:buClr>
              <a:buSzPts val="1600"/>
              <a:buFont typeface="Arial" panose="020B0604020202020204" pitchFamily="34" charset="0"/>
              <a:buChar char="•"/>
            </a:pPr>
            <a:r>
              <a:rPr lang="en-US" b="1" i="0" u="none" dirty="0">
                <a:solidFill>
                  <a:srgbClr val="404040"/>
                </a:solidFill>
                <a:latin typeface="Garamond" panose="02020404030301010803" pitchFamily="18" charset="0"/>
                <a:ea typeface="Garamond"/>
                <a:cs typeface="Garamond"/>
                <a:sym typeface="Garamond"/>
              </a:rPr>
              <a:t>ACT Bill of Rights </a:t>
            </a:r>
            <a:r>
              <a:rPr lang="en-US" b="0" i="0" u="none" dirty="0">
                <a:solidFill>
                  <a:srgbClr val="404040"/>
                </a:solidFill>
                <a:latin typeface="Garamond" panose="02020404030301010803" pitchFamily="18" charset="0"/>
                <a:ea typeface="Garamond"/>
                <a:cs typeface="Garamond"/>
                <a:sym typeface="Garamond"/>
              </a:rPr>
              <a:t>is for the duration of client </a:t>
            </a:r>
            <a:r>
              <a:rPr lang="en-US" i="0" u="none" dirty="0">
                <a:solidFill>
                  <a:srgbClr val="404040"/>
                </a:solidFill>
                <a:latin typeface="Garamond" panose="02020404030301010803" pitchFamily="18" charset="0"/>
                <a:ea typeface="Garamond"/>
                <a:cs typeface="Garamond"/>
                <a:sym typeface="Garamond"/>
              </a:rPr>
              <a:t>services (one-time signature</a:t>
            </a:r>
            <a:r>
              <a:rPr lang="en-US" b="0" i="0" u="none" dirty="0">
                <a:solidFill>
                  <a:srgbClr val="404040"/>
                </a:solidFill>
                <a:latin typeface="Garamond" panose="02020404030301010803" pitchFamily="18" charset="0"/>
                <a:ea typeface="Garamond"/>
                <a:cs typeface="Garamond"/>
                <a:sym typeface="Garamond"/>
              </a:rPr>
              <a:t>)</a:t>
            </a:r>
          </a:p>
          <a:p>
            <a:pPr marL="184150" lvl="0" indent="-285750" algn="l" rtl="0">
              <a:lnSpc>
                <a:spcPct val="100000"/>
              </a:lnSpc>
              <a:spcBef>
                <a:spcPts val="1000"/>
              </a:spcBef>
              <a:spcAft>
                <a:spcPts val="0"/>
              </a:spcAft>
              <a:buClr>
                <a:schemeClr val="accent1"/>
              </a:buClr>
              <a:buSzPts val="1600"/>
              <a:buFont typeface="Arial" panose="020B0604020202020204" pitchFamily="34" charset="0"/>
              <a:buChar char="•"/>
            </a:pPr>
            <a:r>
              <a:rPr lang="en-US" b="1" dirty="0">
                <a:latin typeface="Garamond" panose="02020404030301010803" pitchFamily="18" charset="0"/>
                <a:sym typeface="Garamond"/>
              </a:rPr>
              <a:t>Client Lab Report- CD4 Count &amp; Viral Load </a:t>
            </a:r>
            <a:r>
              <a:rPr lang="en-US" dirty="0">
                <a:latin typeface="Garamond" panose="02020404030301010803" pitchFamily="18" charset="0"/>
                <a:sym typeface="Garamond"/>
              </a:rPr>
              <a:t>updated every 12 months</a:t>
            </a:r>
          </a:p>
          <a:p>
            <a:pPr marL="184150" lvl="0" indent="-285750" algn="l" rtl="0">
              <a:lnSpc>
                <a:spcPct val="100000"/>
              </a:lnSpc>
              <a:spcBef>
                <a:spcPts val="1000"/>
              </a:spcBef>
              <a:spcAft>
                <a:spcPts val="0"/>
              </a:spcAft>
              <a:buClr>
                <a:schemeClr val="accent1"/>
              </a:buClr>
              <a:buSzPts val="1600"/>
              <a:buFont typeface="Arial" panose="020B0604020202020204" pitchFamily="34" charset="0"/>
              <a:buChar char="•"/>
            </a:pPr>
            <a:r>
              <a:rPr lang="en-US" b="1" dirty="0">
                <a:latin typeface="Garamond" panose="02020404030301010803" pitchFamily="18" charset="0"/>
                <a:sym typeface="Garamond"/>
              </a:rPr>
              <a:t>Ryan White Eligibility Form </a:t>
            </a:r>
            <a:r>
              <a:rPr lang="en-US" dirty="0">
                <a:latin typeface="Garamond" panose="02020404030301010803" pitchFamily="18" charset="0"/>
                <a:sym typeface="Garamond"/>
              </a:rPr>
              <a:t>updated every 12 months</a:t>
            </a:r>
          </a:p>
          <a:p>
            <a:pPr marL="184150" lvl="0" indent="-285750" algn="l" rtl="0">
              <a:lnSpc>
                <a:spcPct val="100000"/>
              </a:lnSpc>
              <a:spcBef>
                <a:spcPts val="1000"/>
              </a:spcBef>
              <a:spcAft>
                <a:spcPts val="0"/>
              </a:spcAft>
              <a:buClr>
                <a:schemeClr val="accent1"/>
              </a:buClr>
              <a:buSzPts val="1600"/>
              <a:buFont typeface="Arial" panose="020B0604020202020204" pitchFamily="34" charset="0"/>
              <a:buChar char="•"/>
            </a:pPr>
            <a:r>
              <a:rPr lang="en-US" b="1" dirty="0">
                <a:latin typeface="Garamond" panose="02020404030301010803" pitchFamily="18" charset="0"/>
                <a:sym typeface="Garamond"/>
              </a:rPr>
              <a:t>Income Verification </a:t>
            </a:r>
            <a:r>
              <a:rPr lang="en-US" dirty="0">
                <a:latin typeface="Garamond" panose="02020404030301010803" pitchFamily="18" charset="0"/>
                <a:sym typeface="Garamond"/>
              </a:rPr>
              <a:t>(SSI Letter, Work Income/paystubs, Zero Income Affidavit) updated every 12 months </a:t>
            </a:r>
          </a:p>
          <a:p>
            <a:pPr marL="184150" lvl="0" indent="-285750" algn="l" rtl="0">
              <a:lnSpc>
                <a:spcPct val="100000"/>
              </a:lnSpc>
              <a:spcBef>
                <a:spcPts val="1000"/>
              </a:spcBef>
              <a:spcAft>
                <a:spcPts val="0"/>
              </a:spcAft>
              <a:buClr>
                <a:schemeClr val="accent1"/>
              </a:buClr>
              <a:buSzPts val="1600"/>
              <a:buFont typeface="Arial" panose="020B0604020202020204" pitchFamily="34" charset="0"/>
              <a:buChar char="•"/>
            </a:pPr>
            <a:r>
              <a:rPr lang="en-US" b="1" dirty="0">
                <a:latin typeface="Garamond" panose="02020404030301010803" pitchFamily="18" charset="0"/>
                <a:sym typeface="Garamond"/>
              </a:rPr>
              <a:t>Client Demographics </a:t>
            </a:r>
            <a:endParaRPr lang="en-US" sz="800" b="1" dirty="0">
              <a:latin typeface="Garamond" panose="02020404030301010803" pitchFamily="18" charset="0"/>
              <a:sym typeface="Garamond"/>
            </a:endParaRPr>
          </a:p>
          <a:p>
            <a:pPr marL="0" lvl="0" indent="-101600" algn="l" rtl="0">
              <a:lnSpc>
                <a:spcPct val="100000"/>
              </a:lnSpc>
              <a:spcBef>
                <a:spcPts val="1000"/>
              </a:spcBef>
              <a:spcAft>
                <a:spcPts val="0"/>
              </a:spcAft>
              <a:buClr>
                <a:schemeClr val="accent1"/>
              </a:buClr>
              <a:buSzPts val="1600"/>
              <a:buFont typeface="Noto Sans Symbols"/>
              <a:buChar char="►"/>
            </a:pPr>
            <a:endParaRPr sz="800" b="1" dirty="0">
              <a:latin typeface="Garamond" panose="02020404030301010803" pitchFamily="18" charset="0"/>
            </a:endParaRPr>
          </a:p>
          <a:p>
            <a:pPr marL="0" indent="0" algn="ctr">
              <a:buSzPts val="1600"/>
              <a:buNone/>
            </a:pPr>
            <a:r>
              <a:rPr lang="en-US" b="0" i="0" u="none" dirty="0">
                <a:solidFill>
                  <a:srgbClr val="404040"/>
                </a:solidFill>
                <a:latin typeface="Garamond" panose="02020404030301010803" pitchFamily="18" charset="0"/>
                <a:ea typeface="Garamond"/>
                <a:cs typeface="Garamond"/>
                <a:sym typeface="Garamond"/>
              </a:rPr>
              <a:t>If the documentation is in CW – you only need to fax the request forms</a:t>
            </a:r>
            <a:r>
              <a:rPr lang="en-US" dirty="0">
                <a:latin typeface="Garamond" panose="02020404030301010803" pitchFamily="18" charset="0"/>
                <a:ea typeface="Garamond"/>
                <a:cs typeface="Garamond"/>
                <a:sym typeface="Garamond"/>
              </a:rPr>
              <a:t>. We highly recommend uploading documentation into the appropriate data system. </a:t>
            </a:r>
            <a:endParaRPr lang="en-US" b="0" i="0" u="none" dirty="0">
              <a:solidFill>
                <a:srgbClr val="404040"/>
              </a:solidFill>
              <a:latin typeface="Garamond" panose="02020404030301010803" pitchFamily="18" charset="0"/>
              <a:ea typeface="Garamond"/>
              <a:cs typeface="Garamond"/>
              <a:sym typeface="Garamond"/>
            </a:endParaRPr>
          </a:p>
          <a:p>
            <a:pPr marL="0" lvl="0" indent="0" algn="ctr" rtl="0">
              <a:lnSpc>
                <a:spcPct val="100000"/>
              </a:lnSpc>
              <a:spcBef>
                <a:spcPts val="1000"/>
              </a:spcBef>
              <a:spcAft>
                <a:spcPts val="0"/>
              </a:spcAft>
              <a:buClr>
                <a:schemeClr val="accent1"/>
              </a:buClr>
              <a:buSzPts val="1600"/>
              <a:buNone/>
            </a:pPr>
            <a:r>
              <a:rPr lang="en-US" b="0" i="0" u="none" dirty="0">
                <a:solidFill>
                  <a:srgbClr val="404040"/>
                </a:solidFill>
                <a:latin typeface="Garamond" panose="02020404030301010803" pitchFamily="18" charset="0"/>
                <a:ea typeface="Garamond"/>
                <a:cs typeface="Garamond"/>
                <a:sym typeface="Garamond"/>
              </a:rPr>
              <a:t> </a:t>
            </a:r>
            <a:r>
              <a:rPr lang="en-US" b="1" i="0" u="none" dirty="0">
                <a:solidFill>
                  <a:srgbClr val="404040"/>
                </a:solidFill>
                <a:latin typeface="Garamond" panose="02020404030301010803" pitchFamily="18" charset="0"/>
                <a:ea typeface="Garamond"/>
                <a:cs typeface="Garamond"/>
                <a:sym typeface="Garamond"/>
              </a:rPr>
              <a:t>Requests require INTERNAL CW referrals. </a:t>
            </a:r>
            <a:endParaRPr sz="2400" b="0" i="0" u="none" dirty="0">
              <a:solidFill>
                <a:srgbClr val="404040"/>
              </a:solidFill>
              <a:latin typeface="Garamond"/>
              <a:ea typeface="Garamond"/>
              <a:cs typeface="Garamond"/>
              <a:sym typeface="Garamond"/>
            </a:endParaRPr>
          </a:p>
          <a:p>
            <a:pPr marL="342900" lvl="0" indent="-220980" algn="l" rtl="0">
              <a:spcBef>
                <a:spcPts val="1000"/>
              </a:spcBef>
              <a:spcAft>
                <a:spcPts val="0"/>
              </a:spcAft>
              <a:buSzPts val="1920"/>
              <a:buNone/>
            </a:pPr>
            <a:endParaRPr sz="2400" b="0" i="0" u="none" dirty="0">
              <a:solidFill>
                <a:srgbClr val="404040"/>
              </a:solidFill>
              <a:latin typeface="Garamond"/>
              <a:ea typeface="Garamond"/>
              <a:cs typeface="Garamond"/>
              <a:sym typeface="Garamond"/>
            </a:endParaRPr>
          </a:p>
        </p:txBody>
      </p:sp>
      <p:sp>
        <p:nvSpPr>
          <p:cNvPr id="243" name="Google Shape;243;p6"/>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6</a:t>
            </a:fld>
            <a:endParaRPr/>
          </a:p>
        </p:txBody>
      </p:sp>
    </p:spTree>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7"/>
          <p:cNvSpPr txBox="1">
            <a:spLocks noGrp="1"/>
          </p:cNvSpPr>
          <p:nvPr>
            <p:ph type="body" idx="1"/>
          </p:nvPr>
        </p:nvSpPr>
        <p:spPr>
          <a:xfrm>
            <a:off x="1900989" y="800894"/>
            <a:ext cx="5293645" cy="5256212"/>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SzPts val="1440"/>
              <a:buNone/>
            </a:pPr>
            <a:r>
              <a:rPr lang="en-US" sz="2400" b="1" i="0" u="none" dirty="0">
                <a:solidFill>
                  <a:srgbClr val="404040"/>
                </a:solidFill>
                <a:latin typeface="Garamond" panose="02020404030301010803" pitchFamily="18" charset="0"/>
                <a:ea typeface="Garamond"/>
                <a:cs typeface="Garamond"/>
                <a:sym typeface="Garamond"/>
              </a:rPr>
              <a:t>Client Assistance Funds (CAF)</a:t>
            </a:r>
            <a:endParaRPr sz="2400" b="1" dirty="0">
              <a:latin typeface="Garamond" panose="02020404030301010803" pitchFamily="18" charset="0"/>
            </a:endParaRPr>
          </a:p>
          <a:p>
            <a:pPr marL="342900" indent="-342900">
              <a:lnSpc>
                <a:spcPct val="90000"/>
              </a:lnSpc>
              <a:spcBef>
                <a:spcPts val="0"/>
              </a:spcBef>
              <a:buFont typeface="Arial" panose="020B0604020202020204" pitchFamily="34" charset="0"/>
              <a:buChar char="•"/>
            </a:pPr>
            <a:r>
              <a:rPr lang="en-US" sz="2000" b="0" i="0" u="none" dirty="0">
                <a:solidFill>
                  <a:srgbClr val="404040"/>
                </a:solidFill>
                <a:latin typeface="Garamond" panose="02020404030301010803" pitchFamily="18" charset="0"/>
                <a:ea typeface="Garamond"/>
                <a:cs typeface="Garamond"/>
                <a:sym typeface="Garamond"/>
              </a:rPr>
              <a:t>Over the counter medications (EFA Meds)</a:t>
            </a:r>
            <a:endParaRPr sz="2000" dirty="0">
              <a:latin typeface="Garamond" panose="02020404030301010803" pitchFamily="18" charset="0"/>
            </a:endParaRPr>
          </a:p>
          <a:p>
            <a:pPr marL="342900" indent="-342900">
              <a:lnSpc>
                <a:spcPct val="90000"/>
              </a:lnSpc>
              <a:spcBef>
                <a:spcPts val="0"/>
              </a:spcBef>
              <a:buFont typeface="Arial" panose="020B0604020202020204" pitchFamily="34" charset="0"/>
              <a:buChar char="•"/>
            </a:pPr>
            <a:r>
              <a:rPr lang="en-US" sz="2000" b="0" i="0" u="none" dirty="0">
                <a:solidFill>
                  <a:srgbClr val="404040"/>
                </a:solidFill>
                <a:latin typeface="Garamond" panose="02020404030301010803" pitchFamily="18" charset="0"/>
                <a:ea typeface="Garamond"/>
                <a:cs typeface="Garamond"/>
                <a:sym typeface="Garamond"/>
              </a:rPr>
              <a:t>EFA Utility Assistance</a:t>
            </a:r>
            <a:endParaRPr sz="2000" dirty="0">
              <a:latin typeface="Garamond" panose="02020404030301010803" pitchFamily="18" charset="0"/>
            </a:endParaRPr>
          </a:p>
          <a:p>
            <a:pPr marL="342900" indent="-342900">
              <a:lnSpc>
                <a:spcPct val="90000"/>
              </a:lnSpc>
              <a:spcBef>
                <a:spcPts val="0"/>
              </a:spcBef>
              <a:buFont typeface="Arial" panose="020B0604020202020204" pitchFamily="34" charset="0"/>
              <a:buChar char="•"/>
            </a:pPr>
            <a:r>
              <a:rPr lang="en-US" sz="2000" b="0" i="0" u="none" dirty="0">
                <a:solidFill>
                  <a:srgbClr val="404040"/>
                </a:solidFill>
                <a:latin typeface="Garamond" panose="02020404030301010803" pitchFamily="18" charset="0"/>
                <a:ea typeface="Garamond"/>
                <a:cs typeface="Garamond"/>
                <a:sym typeface="Garamond"/>
              </a:rPr>
              <a:t>Food </a:t>
            </a:r>
            <a:r>
              <a:rPr lang="en-US" sz="2000" dirty="0">
                <a:latin typeface="Garamond" panose="02020404030301010803" pitchFamily="18" charset="0"/>
                <a:ea typeface="Garamond"/>
                <a:cs typeface="Garamond"/>
                <a:sym typeface="Garamond"/>
              </a:rPr>
              <a:t>Voucher Assistance</a:t>
            </a:r>
          </a:p>
          <a:p>
            <a:pPr marL="342900" indent="-342900">
              <a:lnSpc>
                <a:spcPct val="90000"/>
              </a:lnSpc>
              <a:spcBef>
                <a:spcPts val="0"/>
              </a:spcBef>
              <a:buFont typeface="Arial" panose="020B0604020202020204" pitchFamily="34" charset="0"/>
              <a:buChar char="•"/>
            </a:pPr>
            <a:r>
              <a:rPr lang="en-US" sz="2000" dirty="0">
                <a:latin typeface="Garamond" panose="02020404030301010803" pitchFamily="18" charset="0"/>
                <a:ea typeface="Garamond"/>
                <a:cs typeface="Garamond"/>
                <a:sym typeface="Garamond"/>
              </a:rPr>
              <a:t>Health Insurance Premiums &amp; Copays after insurance</a:t>
            </a:r>
            <a:endParaRPr sz="2000" dirty="0">
              <a:latin typeface="Garamond" panose="02020404030301010803" pitchFamily="18" charset="0"/>
            </a:endParaRPr>
          </a:p>
          <a:p>
            <a:pPr marL="342900" indent="-342900">
              <a:lnSpc>
                <a:spcPct val="90000"/>
              </a:lnSpc>
              <a:spcBef>
                <a:spcPts val="0"/>
              </a:spcBef>
              <a:buFont typeface="Arial" panose="020B0604020202020204" pitchFamily="34" charset="0"/>
              <a:buChar char="•"/>
            </a:pPr>
            <a:r>
              <a:rPr lang="en-US" sz="2000" b="0" i="0" u="none" dirty="0">
                <a:solidFill>
                  <a:srgbClr val="404040"/>
                </a:solidFill>
                <a:latin typeface="Garamond" panose="02020404030301010803" pitchFamily="18" charset="0"/>
                <a:ea typeface="Garamond"/>
                <a:cs typeface="Garamond"/>
                <a:sym typeface="Garamond"/>
              </a:rPr>
              <a:t>Medical Transportation: </a:t>
            </a:r>
          </a:p>
          <a:p>
            <a:pPr marL="800100" lvl="1" indent="-342900">
              <a:lnSpc>
                <a:spcPct val="90000"/>
              </a:lnSpc>
              <a:spcBef>
                <a:spcPts val="0"/>
              </a:spcBef>
              <a:buFont typeface="Arial" panose="020B0604020202020204" pitchFamily="34" charset="0"/>
              <a:buChar char="•"/>
            </a:pPr>
            <a:r>
              <a:rPr lang="en-US" sz="1800" b="0" i="0" u="none" dirty="0">
                <a:solidFill>
                  <a:srgbClr val="404040"/>
                </a:solidFill>
                <a:latin typeface="Garamond" panose="02020404030301010803" pitchFamily="18" charset="0"/>
                <a:ea typeface="Garamond"/>
                <a:cs typeface="Garamond"/>
                <a:sym typeface="Garamond"/>
              </a:rPr>
              <a:t>Bus passes</a:t>
            </a:r>
            <a:endParaRPr lang="en-US" sz="1800" dirty="0">
              <a:latin typeface="Garamond" panose="02020404030301010803" pitchFamily="18" charset="0"/>
              <a:ea typeface="Garamond"/>
              <a:cs typeface="Garamond"/>
              <a:sym typeface="Garamond"/>
            </a:endParaRPr>
          </a:p>
          <a:p>
            <a:pPr marL="800100" lvl="1" indent="-342900">
              <a:lnSpc>
                <a:spcPct val="90000"/>
              </a:lnSpc>
              <a:spcBef>
                <a:spcPts val="0"/>
              </a:spcBef>
              <a:buFont typeface="Arial" panose="020B0604020202020204" pitchFamily="34" charset="0"/>
              <a:buChar char="•"/>
            </a:pPr>
            <a:r>
              <a:rPr lang="en-US" sz="1800" b="0" i="0" u="none" dirty="0">
                <a:solidFill>
                  <a:srgbClr val="404040"/>
                </a:solidFill>
                <a:latin typeface="Garamond" panose="02020404030301010803" pitchFamily="18" charset="0"/>
                <a:ea typeface="Garamond"/>
                <a:cs typeface="Garamond"/>
                <a:sym typeface="Garamond"/>
              </a:rPr>
              <a:t>Coordinated Uber</a:t>
            </a:r>
            <a:endParaRPr lang="en-US" sz="1800" dirty="0">
              <a:latin typeface="Garamond" panose="02020404030301010803" pitchFamily="18" charset="0"/>
              <a:ea typeface="Garamond"/>
              <a:cs typeface="Garamond"/>
              <a:sym typeface="Garamond"/>
            </a:endParaRPr>
          </a:p>
          <a:p>
            <a:pPr marL="800100" lvl="1" indent="-342900">
              <a:lnSpc>
                <a:spcPct val="90000"/>
              </a:lnSpc>
              <a:spcBef>
                <a:spcPts val="0"/>
              </a:spcBef>
              <a:buFont typeface="Arial" panose="020B0604020202020204" pitchFamily="34" charset="0"/>
              <a:buChar char="•"/>
            </a:pPr>
            <a:r>
              <a:rPr lang="en-US" sz="1800" b="0" i="0" u="none" dirty="0">
                <a:solidFill>
                  <a:srgbClr val="404040"/>
                </a:solidFill>
                <a:latin typeface="Garamond" panose="02020404030301010803" pitchFamily="18" charset="0"/>
                <a:ea typeface="Garamond"/>
                <a:cs typeface="Garamond"/>
                <a:sym typeface="Garamond"/>
              </a:rPr>
              <a:t>Uber Vouchers</a:t>
            </a:r>
            <a:endParaRPr lang="en-US" sz="1800" dirty="0">
              <a:latin typeface="Garamond" panose="02020404030301010803" pitchFamily="18" charset="0"/>
              <a:ea typeface="Garamond"/>
              <a:cs typeface="Garamond"/>
              <a:sym typeface="Garamond"/>
            </a:endParaRPr>
          </a:p>
          <a:p>
            <a:pPr marL="800100" lvl="1" indent="-342900">
              <a:lnSpc>
                <a:spcPct val="90000"/>
              </a:lnSpc>
              <a:spcBef>
                <a:spcPts val="0"/>
              </a:spcBef>
              <a:buFont typeface="Arial" panose="020B0604020202020204" pitchFamily="34" charset="0"/>
              <a:buChar char="•"/>
            </a:pPr>
            <a:r>
              <a:rPr lang="en-US" sz="1800" b="0" i="0" u="none" dirty="0">
                <a:solidFill>
                  <a:srgbClr val="404040"/>
                </a:solidFill>
                <a:latin typeface="Garamond" panose="02020404030301010803" pitchFamily="18" charset="0"/>
                <a:ea typeface="Garamond"/>
                <a:cs typeface="Garamond"/>
                <a:sym typeface="Garamond"/>
              </a:rPr>
              <a:t>Gas Card Assistance </a:t>
            </a:r>
            <a:endParaRPr sz="2000" b="1" i="0" u="none" dirty="0">
              <a:solidFill>
                <a:srgbClr val="404040"/>
              </a:solidFill>
              <a:latin typeface="Garamond" panose="02020404030301010803" pitchFamily="18" charset="0"/>
              <a:ea typeface="Garamond"/>
              <a:cs typeface="Garamond"/>
              <a:sym typeface="Garamond"/>
            </a:endParaRPr>
          </a:p>
          <a:p>
            <a:pPr marL="342900" lvl="0" indent="-342900" algn="l" rtl="0">
              <a:lnSpc>
                <a:spcPct val="90000"/>
              </a:lnSpc>
              <a:spcBef>
                <a:spcPts val="0"/>
              </a:spcBef>
              <a:spcAft>
                <a:spcPts val="0"/>
              </a:spcAft>
              <a:buSzPts val="1440"/>
              <a:buNone/>
            </a:pPr>
            <a:endParaRPr sz="2000" b="1" i="0" u="none" dirty="0">
              <a:solidFill>
                <a:srgbClr val="404040"/>
              </a:solidFill>
              <a:latin typeface="Garamond" panose="02020404030301010803" pitchFamily="18" charset="0"/>
              <a:ea typeface="Garamond"/>
              <a:cs typeface="Garamond"/>
              <a:sym typeface="Garamond"/>
            </a:endParaRPr>
          </a:p>
          <a:p>
            <a:pPr marL="342900" lvl="0" indent="-342900" algn="l" rtl="0">
              <a:lnSpc>
                <a:spcPct val="90000"/>
              </a:lnSpc>
              <a:spcBef>
                <a:spcPts val="0"/>
              </a:spcBef>
              <a:spcAft>
                <a:spcPts val="0"/>
              </a:spcAft>
              <a:buSzPts val="1440"/>
              <a:buNone/>
            </a:pPr>
            <a:r>
              <a:rPr lang="en-US" sz="2400" b="1" i="0" u="none" dirty="0">
                <a:solidFill>
                  <a:srgbClr val="404040"/>
                </a:solidFill>
                <a:latin typeface="Garamond" panose="02020404030301010803" pitchFamily="18" charset="0"/>
                <a:ea typeface="Garamond"/>
                <a:cs typeface="Garamond"/>
                <a:sym typeface="Garamond"/>
              </a:rPr>
              <a:t>Housing Assistance Funds (HAF)</a:t>
            </a:r>
            <a:endParaRPr sz="2400" dirty="0">
              <a:latin typeface="Garamond" panose="02020404030301010803" pitchFamily="18" charset="0"/>
            </a:endParaRPr>
          </a:p>
          <a:p>
            <a:pPr marL="342900" indent="-342900">
              <a:lnSpc>
                <a:spcPct val="90000"/>
              </a:lnSpc>
              <a:spcBef>
                <a:spcPts val="0"/>
              </a:spcBef>
              <a:buSzPts val="1280"/>
              <a:buFont typeface="Arial" panose="020B0604020202020204" pitchFamily="34" charset="0"/>
              <a:buChar char="•"/>
            </a:pPr>
            <a:r>
              <a:rPr lang="en-US" sz="2000" b="0" i="0" u="none" dirty="0">
                <a:solidFill>
                  <a:srgbClr val="404040"/>
                </a:solidFill>
                <a:latin typeface="Garamond" panose="02020404030301010803" pitchFamily="18" charset="0"/>
                <a:ea typeface="Garamond"/>
                <a:cs typeface="Garamond"/>
                <a:sym typeface="Garamond"/>
              </a:rPr>
              <a:t>First month’s rent </a:t>
            </a:r>
            <a:endParaRPr sz="2000" b="0" i="0" u="none" dirty="0">
              <a:solidFill>
                <a:srgbClr val="404040"/>
              </a:solidFill>
              <a:latin typeface="Garamond" panose="02020404030301010803" pitchFamily="18" charset="0"/>
              <a:ea typeface="Garamond"/>
              <a:cs typeface="Garamond"/>
              <a:sym typeface="Garamond"/>
            </a:endParaRPr>
          </a:p>
          <a:p>
            <a:pPr marL="342900" indent="-342900">
              <a:lnSpc>
                <a:spcPct val="90000"/>
              </a:lnSpc>
              <a:spcBef>
                <a:spcPts val="0"/>
              </a:spcBef>
              <a:buFont typeface="Arial" panose="020B0604020202020204" pitchFamily="34" charset="0"/>
              <a:buChar char="•"/>
            </a:pPr>
            <a:r>
              <a:rPr lang="en-US" sz="2000" b="0" i="0" u="none" dirty="0">
                <a:solidFill>
                  <a:srgbClr val="404040"/>
                </a:solidFill>
                <a:latin typeface="Garamond" panose="02020404030301010803" pitchFamily="18" charset="0"/>
                <a:ea typeface="Garamond"/>
                <a:cs typeface="Garamond"/>
                <a:sym typeface="Garamond"/>
              </a:rPr>
              <a:t>Arrearage (</a:t>
            </a:r>
            <a:r>
              <a:rPr lang="en-US" sz="2000" b="0" i="1" u="none" dirty="0">
                <a:solidFill>
                  <a:srgbClr val="404040"/>
                </a:solidFill>
                <a:latin typeface="Garamond" panose="02020404030301010803" pitchFamily="18" charset="0"/>
                <a:ea typeface="Garamond"/>
                <a:cs typeface="Garamond"/>
                <a:sym typeface="Garamond"/>
              </a:rPr>
              <a:t>up to two months)</a:t>
            </a:r>
            <a:endParaRPr sz="2000" dirty="0">
              <a:latin typeface="Garamond" panose="02020404030301010803" pitchFamily="18" charset="0"/>
            </a:endParaRPr>
          </a:p>
          <a:p>
            <a:pPr marL="342900" indent="-342900">
              <a:lnSpc>
                <a:spcPct val="90000"/>
              </a:lnSpc>
              <a:spcBef>
                <a:spcPts val="0"/>
              </a:spcBef>
              <a:buSzPts val="1280"/>
              <a:buFont typeface="Arial" panose="020B0604020202020204" pitchFamily="34" charset="0"/>
              <a:buChar char="•"/>
            </a:pPr>
            <a:r>
              <a:rPr lang="en-US" sz="2000" b="0" i="0" u="none" dirty="0">
                <a:solidFill>
                  <a:srgbClr val="404040"/>
                </a:solidFill>
                <a:latin typeface="Garamond" panose="02020404030301010803" pitchFamily="18" charset="0"/>
                <a:ea typeface="Garamond"/>
                <a:cs typeface="Garamond"/>
                <a:sym typeface="Garamond"/>
              </a:rPr>
              <a:t>One Time Payment </a:t>
            </a:r>
            <a:endParaRPr sz="2000" dirty="0">
              <a:latin typeface="Garamond" panose="02020404030301010803" pitchFamily="18" charset="0"/>
            </a:endParaRPr>
          </a:p>
          <a:p>
            <a:pPr marL="342900" indent="-342900">
              <a:lnSpc>
                <a:spcPct val="90000"/>
              </a:lnSpc>
              <a:spcBef>
                <a:spcPts val="0"/>
              </a:spcBef>
              <a:buSzPts val="1280"/>
              <a:buFont typeface="Arial" panose="020B0604020202020204" pitchFamily="34" charset="0"/>
              <a:buChar char="•"/>
            </a:pPr>
            <a:r>
              <a:rPr lang="en-US" sz="2000" b="0" i="0" u="none" dirty="0">
                <a:solidFill>
                  <a:srgbClr val="404040"/>
                </a:solidFill>
                <a:latin typeface="Garamond" panose="02020404030301010803" pitchFamily="18" charset="0"/>
                <a:ea typeface="Garamond"/>
                <a:cs typeface="Garamond"/>
                <a:sym typeface="Garamond"/>
              </a:rPr>
              <a:t>Ongoing subsidy </a:t>
            </a:r>
            <a:r>
              <a:rPr lang="en-US" sz="2000" b="0" i="1" u="none" dirty="0">
                <a:solidFill>
                  <a:srgbClr val="404040"/>
                </a:solidFill>
                <a:latin typeface="Garamond" panose="02020404030301010803" pitchFamily="18" charset="0"/>
                <a:ea typeface="Garamond"/>
                <a:cs typeface="Garamond"/>
                <a:sym typeface="Garamond"/>
              </a:rPr>
              <a:t>($300 month for up to two years)</a:t>
            </a:r>
            <a:endParaRPr sz="2000" dirty="0">
              <a:latin typeface="Garamond" panose="02020404030301010803" pitchFamily="18" charset="0"/>
            </a:endParaRPr>
          </a:p>
          <a:p>
            <a:pPr marL="342900" indent="-342900">
              <a:lnSpc>
                <a:spcPct val="90000"/>
              </a:lnSpc>
              <a:spcBef>
                <a:spcPts val="0"/>
              </a:spcBef>
              <a:buSzPts val="1280"/>
              <a:buFont typeface="Arial" panose="020B0604020202020204" pitchFamily="34" charset="0"/>
              <a:buChar char="•"/>
            </a:pPr>
            <a:r>
              <a:rPr lang="en-US" sz="2000" b="0" i="0" u="none" dirty="0">
                <a:solidFill>
                  <a:srgbClr val="404040"/>
                </a:solidFill>
                <a:latin typeface="Garamond" panose="02020404030301010803" pitchFamily="18" charset="0"/>
                <a:ea typeface="Garamond"/>
                <a:cs typeface="Garamond"/>
                <a:sym typeface="Garamond"/>
              </a:rPr>
              <a:t>Emergency Housing: 14 might stay at Carrier </a:t>
            </a:r>
            <a:r>
              <a:rPr lang="en-US" sz="2000" b="0" i="0" u="none" dirty="0">
                <a:solidFill>
                  <a:srgbClr val="404040"/>
                </a:solidFill>
                <a:latin typeface="Garamond"/>
                <a:ea typeface="Garamond"/>
                <a:cs typeface="Garamond"/>
                <a:sym typeface="Garamond"/>
              </a:rPr>
              <a:t>Motor Lodge or Little Village Motel</a:t>
            </a:r>
            <a:endParaRPr sz="2000" b="0" i="0" u="none" dirty="0">
              <a:solidFill>
                <a:srgbClr val="404040"/>
              </a:solidFill>
              <a:latin typeface="Garamond"/>
              <a:ea typeface="Garamond"/>
              <a:cs typeface="Garamond"/>
              <a:sym typeface="Garamond"/>
            </a:endParaRPr>
          </a:p>
        </p:txBody>
      </p:sp>
      <p:pic>
        <p:nvPicPr>
          <p:cNvPr id="251" name="Google Shape;251;p7" descr="j0240719"/>
          <p:cNvPicPr preferRelativeResize="0"/>
          <p:nvPr/>
        </p:nvPicPr>
        <p:blipFill rotWithShape="1">
          <a:blip r:embed="rId3">
            <a:alphaModFix/>
          </a:blip>
          <a:srcRect/>
          <a:stretch/>
        </p:blipFill>
        <p:spPr>
          <a:xfrm>
            <a:off x="96252" y="1512843"/>
            <a:ext cx="1287380" cy="2091658"/>
          </a:xfrm>
          <a:prstGeom prst="rect">
            <a:avLst/>
          </a:prstGeom>
          <a:noFill/>
          <a:ln>
            <a:noFill/>
          </a:ln>
        </p:spPr>
      </p:pic>
      <p:pic>
        <p:nvPicPr>
          <p:cNvPr id="252" name="Google Shape;252;p7" descr="MPj04373790000[1]"/>
          <p:cNvPicPr preferRelativeResize="0"/>
          <p:nvPr/>
        </p:nvPicPr>
        <p:blipFill rotWithShape="1">
          <a:blip r:embed="rId4">
            <a:alphaModFix/>
          </a:blip>
          <a:srcRect l="5013" t="1544"/>
          <a:stretch/>
        </p:blipFill>
        <p:spPr>
          <a:xfrm>
            <a:off x="381000" y="4896852"/>
            <a:ext cx="1519989" cy="1451767"/>
          </a:xfrm>
          <a:prstGeom prst="rect">
            <a:avLst/>
          </a:prstGeom>
          <a:noFill/>
          <a:ln>
            <a:noFill/>
          </a:ln>
        </p:spPr>
      </p:pic>
      <p:sp>
        <p:nvSpPr>
          <p:cNvPr id="9" name="Google Shape;262;p8">
            <a:extLst>
              <a:ext uri="{FF2B5EF4-FFF2-40B4-BE49-F238E27FC236}">
                <a16:creationId xmlns:a16="http://schemas.microsoft.com/office/drawing/2014/main" id="{F61BC4FC-0293-4A9E-B0A8-1578E32DFB71}"/>
              </a:ext>
            </a:extLst>
          </p:cNvPr>
          <p:cNvSpPr txBox="1">
            <a:spLocks noGrp="1"/>
          </p:cNvSpPr>
          <p:nvPr>
            <p:ph type="title"/>
          </p:nvPr>
        </p:nvSpPr>
        <p:spPr>
          <a:xfrm>
            <a:off x="381000" y="207962"/>
            <a:ext cx="6424612" cy="8445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accent1"/>
              </a:buClr>
              <a:buSzPts val="3200"/>
              <a:buFont typeface="Garamond"/>
              <a:buNone/>
            </a:pPr>
            <a:r>
              <a:rPr lang="en-US" sz="3200" b="1" i="0" u="none" dirty="0">
                <a:solidFill>
                  <a:schemeClr val="accent1"/>
                </a:solidFill>
                <a:latin typeface="Garamond"/>
                <a:ea typeface="Garamond"/>
                <a:cs typeface="Garamond"/>
                <a:sym typeface="Garamond"/>
              </a:rPr>
              <a:t>Overview of Services</a:t>
            </a:r>
            <a:endParaRPr dirty="0"/>
          </a:p>
        </p:txBody>
      </p:sp>
    </p:spTree>
  </p:cSld>
  <p:clrMapOvr>
    <a:masterClrMapping/>
  </p:clrMapOvr>
  <p:transition>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8"/>
          <p:cNvSpPr txBox="1"/>
          <p:nvPr/>
        </p:nvSpPr>
        <p:spPr>
          <a:xfrm>
            <a:off x="173037" y="674184"/>
            <a:ext cx="7238416" cy="538604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000"/>
              <a:buFont typeface="Garamond"/>
              <a:buNone/>
            </a:pPr>
            <a:r>
              <a:rPr lang="en-US" sz="2800" b="1" i="0" u="sng" dirty="0">
                <a:solidFill>
                  <a:schemeClr val="dk1"/>
                </a:solidFill>
                <a:latin typeface="Garamond" panose="02020404030301010803" pitchFamily="18" charset="0"/>
                <a:ea typeface="Garamond"/>
                <a:cs typeface="Garamond"/>
                <a:sym typeface="Garamond"/>
              </a:rPr>
              <a:t>Health Insurance Premium and Cost Sharing</a:t>
            </a:r>
            <a:endParaRPr sz="2800" u="sng" dirty="0">
              <a:latin typeface="Garamond" panose="02020404030301010803" pitchFamily="18" charset="0"/>
            </a:endParaRPr>
          </a:p>
          <a:p>
            <a:pPr marL="0" marR="0" lvl="0" indent="0" algn="l" rtl="0">
              <a:lnSpc>
                <a:spcPct val="100000"/>
              </a:lnSpc>
              <a:spcBef>
                <a:spcPts val="0"/>
              </a:spcBef>
              <a:spcAft>
                <a:spcPts val="0"/>
              </a:spcAft>
              <a:buClr>
                <a:schemeClr val="dk1"/>
              </a:buClr>
              <a:buSzPts val="2400"/>
              <a:buFont typeface="Verdana"/>
              <a:buNone/>
            </a:pPr>
            <a:endParaRPr sz="2400" b="1" i="0" u="none" dirty="0">
              <a:solidFill>
                <a:schemeClr val="dk1"/>
              </a:solidFill>
              <a:latin typeface="Garamond"/>
              <a:ea typeface="Garamond"/>
              <a:cs typeface="Garamond"/>
              <a:sym typeface="Garamond"/>
            </a:endParaRPr>
          </a:p>
          <a:p>
            <a:pPr marL="342900" marR="0" lvl="0" indent="-342900" algn="l" rtl="0">
              <a:lnSpc>
                <a:spcPct val="100000"/>
              </a:lnSpc>
              <a:spcBef>
                <a:spcPts val="0"/>
              </a:spcBef>
              <a:spcAft>
                <a:spcPts val="0"/>
              </a:spcAft>
              <a:buClr>
                <a:srgbClr val="6C911D"/>
              </a:buClr>
              <a:buSzPts val="2000"/>
              <a:buFont typeface="Arial" panose="020B0604020202020204" pitchFamily="34" charset="0"/>
              <a:buChar char="•"/>
            </a:pPr>
            <a:r>
              <a:rPr lang="en-US" sz="2000" b="0" i="0" u="none" dirty="0">
                <a:solidFill>
                  <a:schemeClr val="dk1"/>
                </a:solidFill>
                <a:latin typeface="Garamond" panose="02020404030301010803" pitchFamily="18" charset="0"/>
                <a:ea typeface="Garamond"/>
                <a:cs typeface="Garamond"/>
                <a:sym typeface="Garamond"/>
              </a:rPr>
              <a:t>For the 2023-24 fiscal year, </a:t>
            </a:r>
            <a:r>
              <a:rPr lang="en-US" sz="2000" b="1" i="0" u="none" dirty="0">
                <a:solidFill>
                  <a:schemeClr val="dk1"/>
                </a:solidFill>
                <a:latin typeface="Garamond" panose="02020404030301010803" pitchFamily="18" charset="0"/>
                <a:ea typeface="Garamond"/>
                <a:cs typeface="Garamond"/>
                <a:sym typeface="Garamond"/>
              </a:rPr>
              <a:t>only RWA Clients are eligible for HIP </a:t>
            </a:r>
            <a:endParaRPr sz="2000" dirty="0">
              <a:latin typeface="Garamond" panose="02020404030301010803" pitchFamily="18" charset="0"/>
            </a:endParaRPr>
          </a:p>
          <a:p>
            <a:pPr marL="342900" marR="0" lvl="0" indent="-342900" algn="l" rtl="0">
              <a:lnSpc>
                <a:spcPct val="100000"/>
              </a:lnSpc>
              <a:spcBef>
                <a:spcPts val="0"/>
              </a:spcBef>
              <a:spcAft>
                <a:spcPts val="0"/>
              </a:spcAft>
              <a:buClr>
                <a:srgbClr val="6C911D"/>
              </a:buClr>
              <a:buSzPts val="2000"/>
              <a:buFont typeface="Arial" panose="020B0604020202020204" pitchFamily="34" charset="0"/>
              <a:buChar char="•"/>
            </a:pPr>
            <a:r>
              <a:rPr lang="en-US" sz="2000" b="0" i="0" u="none" dirty="0">
                <a:solidFill>
                  <a:schemeClr val="dk1"/>
                </a:solidFill>
                <a:latin typeface="Garamond" panose="02020404030301010803" pitchFamily="18" charset="0"/>
                <a:ea typeface="Garamond"/>
                <a:cs typeface="Garamond"/>
                <a:sym typeface="Garamond"/>
              </a:rPr>
              <a:t>Does cover health insurance premiums, as well as Co-pays for medication and medical bills</a:t>
            </a:r>
            <a:endParaRPr sz="2000" dirty="0">
              <a:latin typeface="Garamond" panose="02020404030301010803" pitchFamily="18" charset="0"/>
            </a:endParaRPr>
          </a:p>
          <a:p>
            <a:pPr marL="342900" marR="0" lvl="0" indent="-342900" algn="l" rtl="0">
              <a:lnSpc>
                <a:spcPct val="100000"/>
              </a:lnSpc>
              <a:spcBef>
                <a:spcPts val="0"/>
              </a:spcBef>
              <a:spcAft>
                <a:spcPts val="0"/>
              </a:spcAft>
              <a:buClr>
                <a:srgbClr val="6C911D"/>
              </a:buClr>
              <a:buSzPts val="2000"/>
              <a:buFont typeface="Arial" panose="020B0604020202020204" pitchFamily="34" charset="0"/>
              <a:buChar char="•"/>
            </a:pPr>
            <a:r>
              <a:rPr lang="en-US" sz="2000" b="0" i="0" u="none" dirty="0">
                <a:solidFill>
                  <a:schemeClr val="dk1"/>
                </a:solidFill>
                <a:latin typeface="Garamond" panose="02020404030301010803" pitchFamily="18" charset="0"/>
                <a:ea typeface="Garamond"/>
                <a:cs typeface="Garamond"/>
                <a:sym typeface="Garamond"/>
              </a:rPr>
              <a:t>Does </a:t>
            </a:r>
            <a:r>
              <a:rPr lang="en-US" sz="2000" b="0" i="1" u="none" dirty="0">
                <a:solidFill>
                  <a:schemeClr val="dk1"/>
                </a:solidFill>
                <a:latin typeface="Garamond" panose="02020404030301010803" pitchFamily="18" charset="0"/>
                <a:ea typeface="Garamond"/>
                <a:cs typeface="Garamond"/>
                <a:sym typeface="Garamond"/>
              </a:rPr>
              <a:t>not</a:t>
            </a:r>
            <a:r>
              <a:rPr lang="en-US" sz="2000" b="0" i="0" u="none" dirty="0">
                <a:solidFill>
                  <a:schemeClr val="dk1"/>
                </a:solidFill>
                <a:latin typeface="Garamond" panose="02020404030301010803" pitchFamily="18" charset="0"/>
                <a:ea typeface="Garamond"/>
                <a:cs typeface="Garamond"/>
                <a:sym typeface="Garamond"/>
              </a:rPr>
              <a:t> cover Viagra, other erectile dysfunction medications, durable medical equipment or smoking cessation medications.</a:t>
            </a:r>
            <a:endParaRPr sz="2000" dirty="0">
              <a:latin typeface="Garamond" panose="02020404030301010803" pitchFamily="18" charset="0"/>
            </a:endParaRPr>
          </a:p>
          <a:p>
            <a:pPr marL="342900" marR="0" lvl="0" indent="-342900" algn="l" rtl="0">
              <a:lnSpc>
                <a:spcPct val="100000"/>
              </a:lnSpc>
              <a:spcBef>
                <a:spcPts val="0"/>
              </a:spcBef>
              <a:spcAft>
                <a:spcPts val="0"/>
              </a:spcAft>
              <a:buClr>
                <a:srgbClr val="6C911D"/>
              </a:buClr>
              <a:buSzPts val="2000"/>
              <a:buFont typeface="Arial" panose="020B0604020202020204" pitchFamily="34" charset="0"/>
              <a:buChar char="•"/>
            </a:pPr>
            <a:r>
              <a:rPr lang="en-US" sz="2000" b="0" i="0" u="none" dirty="0">
                <a:solidFill>
                  <a:schemeClr val="dk1"/>
                </a:solidFill>
                <a:latin typeface="Garamond" panose="02020404030301010803" pitchFamily="18" charset="0"/>
                <a:ea typeface="Garamond"/>
                <a:cs typeface="Garamond"/>
                <a:sym typeface="Garamond"/>
              </a:rPr>
              <a:t>Charges incurred </a:t>
            </a:r>
            <a:r>
              <a:rPr lang="en-US" sz="2000" b="1" i="0" u="none" dirty="0">
                <a:solidFill>
                  <a:schemeClr val="dk1"/>
                </a:solidFill>
                <a:latin typeface="Garamond" panose="02020404030301010803" pitchFamily="18" charset="0"/>
                <a:ea typeface="Garamond"/>
                <a:cs typeface="Garamond"/>
                <a:sym typeface="Garamond"/>
              </a:rPr>
              <a:t>OUTSIDE</a:t>
            </a:r>
            <a:r>
              <a:rPr lang="en-US" sz="2000" b="0" i="0" u="none" dirty="0">
                <a:solidFill>
                  <a:schemeClr val="dk1"/>
                </a:solidFill>
                <a:latin typeface="Garamond" panose="02020404030301010803" pitchFamily="18" charset="0"/>
                <a:ea typeface="Garamond"/>
                <a:cs typeface="Garamond"/>
                <a:sym typeface="Garamond"/>
              </a:rPr>
              <a:t> of the contract period may not be covered.</a:t>
            </a:r>
            <a:endParaRPr sz="2000" dirty="0">
              <a:latin typeface="Garamond" panose="02020404030301010803" pitchFamily="18" charset="0"/>
            </a:endParaRPr>
          </a:p>
          <a:p>
            <a:pPr marL="342900" marR="0" lvl="0" indent="-342900" algn="l" rtl="0">
              <a:lnSpc>
                <a:spcPct val="100000"/>
              </a:lnSpc>
              <a:spcBef>
                <a:spcPts val="0"/>
              </a:spcBef>
              <a:spcAft>
                <a:spcPts val="0"/>
              </a:spcAft>
              <a:buClr>
                <a:srgbClr val="6C911D"/>
              </a:buClr>
              <a:buSzPts val="2000"/>
              <a:buFont typeface="Arial" panose="020B0604020202020204" pitchFamily="34" charset="0"/>
              <a:buChar char="•"/>
            </a:pPr>
            <a:r>
              <a:rPr lang="en-US" sz="2000" b="0" i="1" u="none" dirty="0">
                <a:solidFill>
                  <a:schemeClr val="dk1"/>
                </a:solidFill>
                <a:latin typeface="Garamond" panose="02020404030301010803" pitchFamily="18" charset="0"/>
                <a:ea typeface="Garamond"/>
                <a:cs typeface="Garamond"/>
                <a:sym typeface="Garamond"/>
              </a:rPr>
              <a:t>Detailed invoices must indicate </a:t>
            </a:r>
            <a:r>
              <a:rPr lang="en-US" sz="2000" b="0" i="1" u="sng" dirty="0">
                <a:solidFill>
                  <a:schemeClr val="dk1"/>
                </a:solidFill>
                <a:latin typeface="Garamond" panose="02020404030301010803" pitchFamily="18" charset="0"/>
                <a:ea typeface="Garamond"/>
                <a:cs typeface="Garamond"/>
                <a:sym typeface="Garamond"/>
              </a:rPr>
              <a:t>date of service, type of service, what </a:t>
            </a:r>
            <a:r>
              <a:rPr lang="en-US" sz="2000" b="0" i="1" u="sng" dirty="0" err="1">
                <a:solidFill>
                  <a:schemeClr val="dk1"/>
                </a:solidFill>
                <a:latin typeface="Garamond" panose="02020404030301010803" pitchFamily="18" charset="0"/>
                <a:ea typeface="Garamond"/>
                <a:cs typeface="Garamond"/>
                <a:sym typeface="Garamond"/>
              </a:rPr>
              <a:t>Insur</a:t>
            </a:r>
            <a:r>
              <a:rPr lang="en-US" sz="2000" b="0" i="1" u="sng" dirty="0">
                <a:solidFill>
                  <a:schemeClr val="dk1"/>
                </a:solidFill>
                <a:latin typeface="Garamond" panose="02020404030301010803" pitchFamily="18" charset="0"/>
                <a:ea typeface="Garamond"/>
                <a:cs typeface="Garamond"/>
                <a:sym typeface="Garamond"/>
              </a:rPr>
              <a:t> adjustments were, and the remaining client balance. </a:t>
            </a:r>
            <a:endParaRPr sz="2000" b="0" i="1" u="none" dirty="0">
              <a:solidFill>
                <a:schemeClr val="dk1"/>
              </a:solidFill>
              <a:latin typeface="Garamond" panose="02020404030301010803" pitchFamily="18" charset="0"/>
              <a:ea typeface="Garamond"/>
              <a:cs typeface="Garamond"/>
              <a:sym typeface="Garamond"/>
            </a:endParaRPr>
          </a:p>
          <a:p>
            <a:pPr marL="0" marR="0" lvl="0" indent="0" algn="l" rtl="0">
              <a:lnSpc>
                <a:spcPct val="100000"/>
              </a:lnSpc>
              <a:spcBef>
                <a:spcPts val="0"/>
              </a:spcBef>
              <a:spcAft>
                <a:spcPts val="0"/>
              </a:spcAft>
              <a:buClr>
                <a:srgbClr val="6C911D"/>
              </a:buClr>
              <a:buSzPts val="2000"/>
              <a:buFont typeface="Noto Sans Symbols"/>
              <a:buNone/>
            </a:pPr>
            <a:endParaRPr sz="2000" b="0" i="0" u="none" dirty="0">
              <a:solidFill>
                <a:schemeClr val="dk1"/>
              </a:solidFill>
              <a:latin typeface="Garamond"/>
              <a:ea typeface="Garamond"/>
              <a:cs typeface="Garamond"/>
              <a:sym typeface="Garamond"/>
            </a:endParaRPr>
          </a:p>
          <a:p>
            <a:pPr marL="0" marR="0" lvl="0" indent="0" algn="l" rtl="0">
              <a:lnSpc>
                <a:spcPct val="100000"/>
              </a:lnSpc>
              <a:spcBef>
                <a:spcPts val="0"/>
              </a:spcBef>
              <a:spcAft>
                <a:spcPts val="0"/>
              </a:spcAft>
              <a:buClr>
                <a:schemeClr val="dk1"/>
              </a:buClr>
              <a:buSzPts val="2400"/>
              <a:buFont typeface="Verdana"/>
              <a:buNone/>
            </a:pPr>
            <a:endParaRPr lang="en-US" sz="2400" b="0" i="0" u="none" dirty="0">
              <a:solidFill>
                <a:schemeClr val="dk1"/>
              </a:solidFill>
              <a:latin typeface="Garamond"/>
              <a:ea typeface="Garamond"/>
              <a:cs typeface="Garamond"/>
              <a:sym typeface="Garamond"/>
            </a:endParaRPr>
          </a:p>
          <a:p>
            <a:pPr marL="0" marR="0" lvl="0" indent="0" algn="l" rtl="0">
              <a:lnSpc>
                <a:spcPct val="100000"/>
              </a:lnSpc>
              <a:spcBef>
                <a:spcPts val="0"/>
              </a:spcBef>
              <a:spcAft>
                <a:spcPts val="0"/>
              </a:spcAft>
              <a:buClr>
                <a:schemeClr val="dk1"/>
              </a:buClr>
              <a:buSzPts val="2400"/>
              <a:buFont typeface="Verdana"/>
              <a:buNone/>
            </a:pPr>
            <a:endParaRPr sz="2400" b="0" i="0" u="none" dirty="0">
              <a:solidFill>
                <a:schemeClr val="dk1"/>
              </a:solidFill>
              <a:latin typeface="Garamond"/>
              <a:ea typeface="Garamond"/>
              <a:cs typeface="Garamond"/>
              <a:sym typeface="Garamond"/>
            </a:endParaRPr>
          </a:p>
          <a:p>
            <a:pPr marL="0" marR="0" lvl="0" indent="0" algn="ctr" rtl="0">
              <a:lnSpc>
                <a:spcPct val="100000"/>
              </a:lnSpc>
              <a:spcBef>
                <a:spcPts val="0"/>
              </a:spcBef>
              <a:spcAft>
                <a:spcPts val="0"/>
              </a:spcAft>
              <a:buClr>
                <a:schemeClr val="dk1"/>
              </a:buClr>
              <a:buSzPts val="2400"/>
              <a:buFont typeface="Garamond"/>
              <a:buNone/>
            </a:pPr>
            <a:r>
              <a:rPr lang="en-US" sz="2400" b="1" i="0" u="none" dirty="0">
                <a:solidFill>
                  <a:schemeClr val="dk1"/>
                </a:solidFill>
                <a:latin typeface="Garamond"/>
                <a:ea typeface="Garamond"/>
                <a:cs typeface="Garamond"/>
                <a:sym typeface="Garamond"/>
              </a:rPr>
              <a:t>Cap of $1,200.00</a:t>
            </a:r>
            <a:endParaRPr dirty="0"/>
          </a:p>
        </p:txBody>
      </p:sp>
      <p:sp>
        <p:nvSpPr>
          <p:cNvPr id="260" name="Google Shape;260;p8" descr="Image result for grumpy cat"/>
          <p:cNvSpPr txBox="1"/>
          <p:nvPr/>
        </p:nvSpPr>
        <p:spPr>
          <a:xfrm>
            <a:off x="173037" y="-144462"/>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261" name="Google Shape;261;p8"/>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8</a:t>
            </a:fld>
            <a:endParaRPr/>
          </a:p>
        </p:txBody>
      </p:sp>
    </p:spTree>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9"/>
          <p:cNvSpPr txBox="1"/>
          <p:nvPr/>
        </p:nvSpPr>
        <p:spPr>
          <a:xfrm>
            <a:off x="173037" y="733926"/>
            <a:ext cx="6858000" cy="477049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000"/>
              <a:buFont typeface="Garamond"/>
              <a:buNone/>
            </a:pPr>
            <a:r>
              <a:rPr lang="en-US" sz="2800" b="1" i="0" u="sng" dirty="0">
                <a:solidFill>
                  <a:schemeClr val="dk1"/>
                </a:solidFill>
                <a:latin typeface="Garamond" panose="02020404030301010803" pitchFamily="18" charset="0"/>
                <a:ea typeface="Garamond"/>
                <a:cs typeface="Garamond"/>
                <a:sym typeface="Garamond"/>
              </a:rPr>
              <a:t>EFA Medications</a:t>
            </a:r>
            <a:endParaRPr sz="2800" u="sng" dirty="0">
              <a:latin typeface="Garamond" panose="02020404030301010803" pitchFamily="18" charset="0"/>
            </a:endParaRPr>
          </a:p>
          <a:p>
            <a:pPr marL="0" marR="0" lvl="0" indent="0" algn="l" rtl="0">
              <a:lnSpc>
                <a:spcPct val="100000"/>
              </a:lnSpc>
              <a:spcBef>
                <a:spcPts val="0"/>
              </a:spcBef>
              <a:spcAft>
                <a:spcPts val="0"/>
              </a:spcAft>
              <a:buClr>
                <a:schemeClr val="dk1"/>
              </a:buClr>
              <a:buSzPts val="2000"/>
              <a:buFont typeface="Garamond"/>
              <a:buNone/>
            </a:pPr>
            <a:r>
              <a:rPr lang="en-US" sz="2000" b="0" i="0" u="none" dirty="0">
                <a:solidFill>
                  <a:schemeClr val="dk1"/>
                </a:solidFill>
                <a:latin typeface="Garamond" panose="02020404030301010803" pitchFamily="18" charset="0"/>
                <a:ea typeface="Garamond"/>
                <a:cs typeface="Garamond"/>
                <a:sym typeface="Garamond"/>
              </a:rPr>
              <a:t>Includes over the counter meds, not covered by insurance.</a:t>
            </a:r>
          </a:p>
          <a:p>
            <a:pPr marL="0" marR="0" lvl="0" indent="0" algn="l" rtl="0">
              <a:lnSpc>
                <a:spcPct val="100000"/>
              </a:lnSpc>
              <a:spcBef>
                <a:spcPts val="0"/>
              </a:spcBef>
              <a:spcAft>
                <a:spcPts val="0"/>
              </a:spcAft>
              <a:buClr>
                <a:schemeClr val="dk1"/>
              </a:buClr>
              <a:buSzPts val="2000"/>
              <a:buFont typeface="Garamond"/>
              <a:buNone/>
            </a:pPr>
            <a:endParaRPr lang="en-US" sz="2000" b="0" i="0" u="none" dirty="0">
              <a:solidFill>
                <a:schemeClr val="dk1"/>
              </a:solidFill>
              <a:latin typeface="Garamond" panose="02020404030301010803" pitchFamily="18" charset="0"/>
              <a:ea typeface="Garamond"/>
              <a:cs typeface="Garamond"/>
              <a:sym typeface="Garamond"/>
            </a:endParaRPr>
          </a:p>
          <a:p>
            <a:pPr marL="0" marR="0" lvl="0" indent="0" algn="l" rtl="0">
              <a:lnSpc>
                <a:spcPct val="100000"/>
              </a:lnSpc>
              <a:spcBef>
                <a:spcPts val="0"/>
              </a:spcBef>
              <a:spcAft>
                <a:spcPts val="0"/>
              </a:spcAft>
              <a:buClr>
                <a:schemeClr val="dk1"/>
              </a:buClr>
              <a:buSzPts val="2000"/>
              <a:buFont typeface="Verdana"/>
              <a:buNone/>
            </a:pPr>
            <a:endParaRPr sz="2000" b="0" i="0" u="none" dirty="0">
              <a:solidFill>
                <a:schemeClr val="dk1"/>
              </a:solidFill>
              <a:latin typeface="Garamond" panose="02020404030301010803" pitchFamily="18" charset="0"/>
              <a:ea typeface="Garamond"/>
              <a:cs typeface="Garamond"/>
              <a:sym typeface="Garamond"/>
            </a:endParaRPr>
          </a:p>
          <a:p>
            <a:pPr marL="342900" marR="0" lvl="0" indent="-342900" algn="l" rtl="0">
              <a:lnSpc>
                <a:spcPct val="100000"/>
              </a:lnSpc>
              <a:spcBef>
                <a:spcPts val="0"/>
              </a:spcBef>
              <a:spcAft>
                <a:spcPts val="0"/>
              </a:spcAft>
              <a:buClr>
                <a:srgbClr val="6C911D"/>
              </a:buClr>
              <a:buSzPts val="2000"/>
              <a:buFont typeface="Arial" panose="020B0604020202020204" pitchFamily="34" charset="0"/>
              <a:buChar char="•"/>
            </a:pPr>
            <a:r>
              <a:rPr lang="en-US" sz="2000" b="0" i="0" u="none" dirty="0">
                <a:solidFill>
                  <a:schemeClr val="dk1"/>
                </a:solidFill>
                <a:latin typeface="Garamond" panose="02020404030301010803" pitchFamily="18" charset="0"/>
                <a:ea typeface="Garamond"/>
                <a:cs typeface="Garamond"/>
                <a:sym typeface="Garamond"/>
              </a:rPr>
              <a:t>For the 2023-24 fiscal year, </a:t>
            </a:r>
            <a:r>
              <a:rPr lang="en-US" sz="2000" b="1" i="0" u="none" dirty="0">
                <a:solidFill>
                  <a:schemeClr val="dk1"/>
                </a:solidFill>
                <a:latin typeface="Garamond" panose="02020404030301010803" pitchFamily="18" charset="0"/>
                <a:ea typeface="Garamond"/>
                <a:cs typeface="Garamond"/>
                <a:sym typeface="Garamond"/>
              </a:rPr>
              <a:t>RWA Clients are eligible for EFA Medications </a:t>
            </a:r>
            <a:endParaRPr sz="2000" dirty="0">
              <a:latin typeface="Garamond" panose="02020404030301010803" pitchFamily="18" charset="0"/>
            </a:endParaRPr>
          </a:p>
          <a:p>
            <a:pPr marL="342900" marR="0" lvl="0" indent="-342900" algn="l" rtl="0">
              <a:lnSpc>
                <a:spcPct val="100000"/>
              </a:lnSpc>
              <a:spcBef>
                <a:spcPts val="0"/>
              </a:spcBef>
              <a:spcAft>
                <a:spcPts val="0"/>
              </a:spcAft>
              <a:buClr>
                <a:srgbClr val="6C911D"/>
              </a:buClr>
              <a:buSzPts val="2000"/>
              <a:buFont typeface="Arial" panose="020B0604020202020204" pitchFamily="34" charset="0"/>
              <a:buChar char="•"/>
            </a:pPr>
            <a:r>
              <a:rPr lang="en-US" sz="2000" b="0" i="0" u="none" dirty="0">
                <a:solidFill>
                  <a:schemeClr val="dk1"/>
                </a:solidFill>
                <a:latin typeface="Garamond" panose="02020404030301010803" pitchFamily="18" charset="0"/>
                <a:ea typeface="Garamond"/>
                <a:cs typeface="Garamond"/>
                <a:sym typeface="Garamond"/>
              </a:rPr>
              <a:t>Does not include durable medical equipment </a:t>
            </a:r>
            <a:endParaRPr sz="2000" dirty="0">
              <a:latin typeface="Garamond" panose="02020404030301010803" pitchFamily="18" charset="0"/>
            </a:endParaRPr>
          </a:p>
          <a:p>
            <a:pPr marL="342900" marR="0" lvl="0" indent="-342900" algn="l" rtl="0">
              <a:lnSpc>
                <a:spcPct val="100000"/>
              </a:lnSpc>
              <a:spcBef>
                <a:spcPts val="0"/>
              </a:spcBef>
              <a:spcAft>
                <a:spcPts val="0"/>
              </a:spcAft>
              <a:buClr>
                <a:srgbClr val="6C911D"/>
              </a:buClr>
              <a:buSzPts val="2000"/>
              <a:buFont typeface="Arial" panose="020B0604020202020204" pitchFamily="34" charset="0"/>
              <a:buChar char="•"/>
            </a:pPr>
            <a:r>
              <a:rPr lang="en-US" sz="2000" b="0" i="0" u="none" dirty="0">
                <a:solidFill>
                  <a:schemeClr val="dk1"/>
                </a:solidFill>
                <a:latin typeface="Garamond" panose="02020404030301010803" pitchFamily="18" charset="0"/>
                <a:ea typeface="Garamond"/>
                <a:cs typeface="Garamond"/>
                <a:sym typeface="Garamond"/>
              </a:rPr>
              <a:t>Charges or medications </a:t>
            </a:r>
            <a:r>
              <a:rPr lang="en-US" sz="2000" b="1" i="0" u="none" dirty="0">
                <a:solidFill>
                  <a:schemeClr val="dk1"/>
                </a:solidFill>
                <a:latin typeface="Garamond" panose="02020404030301010803" pitchFamily="18" charset="0"/>
                <a:ea typeface="Garamond"/>
                <a:cs typeface="Garamond"/>
                <a:sym typeface="Garamond"/>
              </a:rPr>
              <a:t>OUTSIDE</a:t>
            </a:r>
            <a:r>
              <a:rPr lang="en-US" sz="2000" b="0" i="0" u="none" dirty="0">
                <a:solidFill>
                  <a:schemeClr val="dk1"/>
                </a:solidFill>
                <a:latin typeface="Garamond" panose="02020404030301010803" pitchFamily="18" charset="0"/>
                <a:ea typeface="Garamond"/>
                <a:cs typeface="Garamond"/>
                <a:sym typeface="Garamond"/>
              </a:rPr>
              <a:t> of the contract period may not be covered.</a:t>
            </a:r>
            <a:endParaRPr sz="2000" dirty="0">
              <a:latin typeface="Garamond" panose="02020404030301010803" pitchFamily="18" charset="0"/>
            </a:endParaRPr>
          </a:p>
          <a:p>
            <a:pPr marL="0" marR="0" lvl="0" indent="0" algn="l" rtl="0">
              <a:lnSpc>
                <a:spcPct val="100000"/>
              </a:lnSpc>
              <a:spcBef>
                <a:spcPts val="0"/>
              </a:spcBef>
              <a:spcAft>
                <a:spcPts val="0"/>
              </a:spcAft>
              <a:buClr>
                <a:srgbClr val="6C911D"/>
              </a:buClr>
              <a:buSzPts val="2000"/>
              <a:buFont typeface="Noto Sans Symbols"/>
              <a:buNone/>
            </a:pPr>
            <a:endParaRPr sz="2000" b="0" i="0" u="none" dirty="0">
              <a:solidFill>
                <a:schemeClr val="dk1"/>
              </a:solidFill>
              <a:latin typeface="Garamond" panose="02020404030301010803" pitchFamily="18" charset="0"/>
              <a:ea typeface="Garamond"/>
              <a:cs typeface="Garamond"/>
              <a:sym typeface="Garamond"/>
            </a:endParaRPr>
          </a:p>
          <a:p>
            <a:pPr marL="0" marR="0" lvl="0" indent="0" algn="l" rtl="0">
              <a:lnSpc>
                <a:spcPct val="100000"/>
              </a:lnSpc>
              <a:spcBef>
                <a:spcPts val="0"/>
              </a:spcBef>
              <a:spcAft>
                <a:spcPts val="0"/>
              </a:spcAft>
              <a:buClr>
                <a:schemeClr val="dk1"/>
              </a:buClr>
              <a:buSzPts val="2400"/>
              <a:buFont typeface="Verdana"/>
              <a:buNone/>
            </a:pPr>
            <a:endParaRPr sz="2400" b="0" i="0" u="none" dirty="0">
              <a:solidFill>
                <a:schemeClr val="dk1"/>
              </a:solidFill>
              <a:latin typeface="Garamond" panose="02020404030301010803" pitchFamily="18" charset="0"/>
              <a:ea typeface="Garamond"/>
              <a:cs typeface="Garamond"/>
              <a:sym typeface="Garamond"/>
            </a:endParaRPr>
          </a:p>
          <a:p>
            <a:pPr marL="0" marR="0" lvl="0" indent="0" algn="l" rtl="0">
              <a:lnSpc>
                <a:spcPct val="100000"/>
              </a:lnSpc>
              <a:spcBef>
                <a:spcPts val="0"/>
              </a:spcBef>
              <a:spcAft>
                <a:spcPts val="0"/>
              </a:spcAft>
              <a:buClr>
                <a:schemeClr val="dk1"/>
              </a:buClr>
              <a:buSzPts val="2400"/>
              <a:buFont typeface="Verdana"/>
              <a:buNone/>
            </a:pPr>
            <a:endParaRPr sz="2400" b="0" i="0" u="none" dirty="0">
              <a:solidFill>
                <a:schemeClr val="dk1"/>
              </a:solidFill>
              <a:latin typeface="Garamond" panose="02020404030301010803" pitchFamily="18" charset="0"/>
              <a:ea typeface="Garamond"/>
              <a:cs typeface="Garamond"/>
              <a:sym typeface="Garamond"/>
            </a:endParaRPr>
          </a:p>
          <a:p>
            <a:pPr marL="0" marR="0" lvl="0" indent="0" algn="l" rtl="0">
              <a:lnSpc>
                <a:spcPct val="100000"/>
              </a:lnSpc>
              <a:spcBef>
                <a:spcPts val="0"/>
              </a:spcBef>
              <a:spcAft>
                <a:spcPts val="0"/>
              </a:spcAft>
              <a:buClr>
                <a:schemeClr val="dk1"/>
              </a:buClr>
              <a:buSzPts val="2400"/>
              <a:buFont typeface="Verdana"/>
              <a:buNone/>
            </a:pPr>
            <a:endParaRPr sz="2400" b="0" i="0" u="none" dirty="0">
              <a:solidFill>
                <a:schemeClr val="dk1"/>
              </a:solidFill>
              <a:latin typeface="Garamond" panose="02020404030301010803" pitchFamily="18" charset="0"/>
              <a:ea typeface="Garamond"/>
              <a:cs typeface="Garamond"/>
              <a:sym typeface="Garamond"/>
            </a:endParaRPr>
          </a:p>
          <a:p>
            <a:pPr marL="0" marR="0" lvl="0" indent="0" algn="ctr" rtl="0">
              <a:lnSpc>
                <a:spcPct val="100000"/>
              </a:lnSpc>
              <a:spcBef>
                <a:spcPts val="0"/>
              </a:spcBef>
              <a:spcAft>
                <a:spcPts val="0"/>
              </a:spcAft>
              <a:buClr>
                <a:schemeClr val="dk1"/>
              </a:buClr>
              <a:buSzPts val="2400"/>
              <a:buFont typeface="Garamond"/>
              <a:buNone/>
            </a:pPr>
            <a:r>
              <a:rPr lang="en-US" sz="2400" b="1" i="0" u="none" dirty="0">
                <a:solidFill>
                  <a:schemeClr val="dk1"/>
                </a:solidFill>
                <a:latin typeface="Garamond" panose="02020404030301010803" pitchFamily="18" charset="0"/>
                <a:ea typeface="Garamond"/>
                <a:cs typeface="Garamond"/>
                <a:sym typeface="Garamond"/>
              </a:rPr>
              <a:t>    Cap of $200.00</a:t>
            </a:r>
            <a:endParaRPr dirty="0">
              <a:latin typeface="Garamond" panose="02020404030301010803" pitchFamily="18" charset="0"/>
            </a:endParaRPr>
          </a:p>
        </p:txBody>
      </p:sp>
      <p:sp>
        <p:nvSpPr>
          <p:cNvPr id="269" name="Google Shape;269;p9" descr="Image result for grumpy cat"/>
          <p:cNvSpPr txBox="1"/>
          <p:nvPr/>
        </p:nvSpPr>
        <p:spPr>
          <a:xfrm>
            <a:off x="173037" y="-144462"/>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1" u="none">
              <a:solidFill>
                <a:schemeClr val="dk1"/>
              </a:solidFill>
              <a:latin typeface="Verdana"/>
              <a:ea typeface="Verdana"/>
              <a:cs typeface="Verdana"/>
              <a:sym typeface="Verdana"/>
            </a:endParaRPr>
          </a:p>
        </p:txBody>
      </p:sp>
      <p:sp>
        <p:nvSpPr>
          <p:cNvPr id="270" name="Google Shape;270;p9"/>
          <p:cNvSpPr txBox="1"/>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FEFFFF"/>
              </a:buClr>
              <a:buSzPts val="900"/>
              <a:buFont typeface="Verdana"/>
              <a:buNone/>
            </a:pPr>
            <a:fld id="{00000000-1234-1234-1234-123412341234}" type="slidenum">
              <a:rPr lang="en-US" sz="900" b="0" i="1" u="none">
                <a:solidFill>
                  <a:srgbClr val="FEFFFF"/>
                </a:solidFill>
                <a:latin typeface="Verdana"/>
                <a:ea typeface="Verdana"/>
                <a:cs typeface="Verdana"/>
                <a:sym typeface="Verdana"/>
              </a:rPr>
              <a:t>9</a:t>
            </a:fld>
            <a:endParaRPr/>
          </a:p>
        </p:txBody>
      </p:sp>
    </p:spTree>
  </p:cSld>
  <p:clrMapOvr>
    <a:masterClrMapping/>
  </p:clrMapOvr>
  <p:transition>
    <p:wipe/>
  </p:transition>
</p:sld>
</file>

<file path=ppt/theme/theme1.xml><?xml version="1.0" encoding="utf-8"?>
<a:theme xmlns:a="http://schemas.openxmlformats.org/drawingml/2006/main" name="1_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1728</TotalTime>
  <Words>2290</Words>
  <Application>Microsoft Office PowerPoint</Application>
  <PresentationFormat>On-screen Show (4:3)</PresentationFormat>
  <Paragraphs>262</Paragraphs>
  <Slides>23</Slides>
  <Notes>23</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23</vt:i4>
      </vt:variant>
    </vt:vector>
  </HeadingPairs>
  <TitlesOfParts>
    <vt:vector size="34" baseType="lpstr">
      <vt:lpstr>Verdana</vt:lpstr>
      <vt:lpstr>Arial</vt:lpstr>
      <vt:lpstr>Trebuchet MS</vt:lpstr>
      <vt:lpstr>Adobe Devanagari</vt:lpstr>
      <vt:lpstr>Garamond</vt:lpstr>
      <vt:lpstr>Wingdings</vt:lpstr>
      <vt:lpstr>Noto Sans Symbols</vt:lpstr>
      <vt:lpstr>1_Facet</vt:lpstr>
      <vt:lpstr>Facet</vt:lpstr>
      <vt:lpstr>2_Facet</vt:lpstr>
      <vt:lpstr>3_Facet</vt:lpstr>
      <vt:lpstr>ACT CAF/HAF</vt:lpstr>
      <vt:lpstr>PowerPoint Presentation</vt:lpstr>
      <vt:lpstr>PowerPoint Presentation</vt:lpstr>
      <vt:lpstr>PowerPoint Presentation</vt:lpstr>
      <vt:lpstr>PowerPoint Presentation</vt:lpstr>
      <vt:lpstr>PowerPoint Presentation</vt:lpstr>
      <vt:lpstr>Overview of Services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Housing Assistance Funds (HAF)</vt:lpstr>
      <vt:lpstr>PowerPoint Presentation</vt:lpstr>
      <vt:lpstr>PowerPoint Presentation</vt:lpstr>
      <vt:lpstr>PowerPoint Presentation</vt:lpstr>
      <vt:lpstr>PowerPoint Presentation</vt:lpstr>
      <vt:lpstr>PowerPoint Presentation</vt:lpstr>
      <vt:lpstr>Determination Process</vt:lpstr>
      <vt:lpstr>PowerPoint Presentation</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 HAF/CAF</dc:title>
  <dc:creator>Shawn Lang</dc:creator>
  <cp:lastModifiedBy>Lauren Ciborowski</cp:lastModifiedBy>
  <cp:revision>23</cp:revision>
  <dcterms:created xsi:type="dcterms:W3CDTF">2005-03-23T13:43:07Z</dcterms:created>
  <dcterms:modified xsi:type="dcterms:W3CDTF">2023-09-29T21:35:32Z</dcterms:modified>
</cp:coreProperties>
</file>